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60" r:id="rId3"/>
    <p:sldId id="259" r:id="rId4"/>
    <p:sldId id="441" r:id="rId5"/>
    <p:sldId id="440" r:id="rId6"/>
    <p:sldId id="442" r:id="rId7"/>
    <p:sldId id="346" r:id="rId8"/>
    <p:sldId id="425" r:id="rId9"/>
    <p:sldId id="262" r:id="rId10"/>
    <p:sldId id="437" r:id="rId11"/>
    <p:sldId id="264" r:id="rId12"/>
    <p:sldId id="269" r:id="rId13"/>
    <p:sldId id="272" r:id="rId14"/>
    <p:sldId id="294" r:id="rId15"/>
    <p:sldId id="438" r:id="rId16"/>
    <p:sldId id="291" r:id="rId17"/>
    <p:sldId id="439" r:id="rId18"/>
    <p:sldId id="426" r:id="rId19"/>
    <p:sldId id="427" r:id="rId20"/>
    <p:sldId id="430" r:id="rId21"/>
    <p:sldId id="429" r:id="rId22"/>
    <p:sldId id="431" r:id="rId23"/>
    <p:sldId id="432" r:id="rId24"/>
    <p:sldId id="434" r:id="rId25"/>
    <p:sldId id="435" r:id="rId26"/>
    <p:sldId id="436" r:id="rId27"/>
    <p:sldId id="428" r:id="rId28"/>
    <p:sldId id="44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4CE56E-2771-430C-BBF5-488F2113AC18}"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06D903-D067-4246-9A48-0F3E7AC85931}" type="slidenum">
              <a:rPr lang="en-US" smtClean="0"/>
              <a:t>‹#›</a:t>
            </a:fld>
            <a:endParaRPr lang="en-US"/>
          </a:p>
        </p:txBody>
      </p:sp>
    </p:spTree>
    <p:extLst>
      <p:ext uri="{BB962C8B-B14F-4D97-AF65-F5344CB8AC3E}">
        <p14:creationId xmlns:p14="http://schemas.microsoft.com/office/powerpoint/2010/main" val="2753534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a:extLst>
              <a:ext uri="{FF2B5EF4-FFF2-40B4-BE49-F238E27FC236}">
                <a16:creationId xmlns:a16="http://schemas.microsoft.com/office/drawing/2014/main" id="{18C55C51-8D96-422F-99E9-A3B61367430A}"/>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D1FC5F10-AD3C-4F34-9147-F5AF854BBE49}" type="slidenum">
              <a:rPr lang="en-US" altLang="en-US" sz="1000" i="1" u="none"/>
              <a:pPr algn="r"/>
              <a:t>7</a:t>
            </a:fld>
            <a:endParaRPr lang="en-US" altLang="en-US" sz="1000" i="1" u="none"/>
          </a:p>
        </p:txBody>
      </p:sp>
      <p:sp>
        <p:nvSpPr>
          <p:cNvPr id="41987" name="Rectangle 2">
            <a:extLst>
              <a:ext uri="{FF2B5EF4-FFF2-40B4-BE49-F238E27FC236}">
                <a16:creationId xmlns:a16="http://schemas.microsoft.com/office/drawing/2014/main" id="{C49D2989-BC90-4371-A16B-1859F47EAE6B}"/>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12C7C4E0-A89A-436C-A113-178B6BADB5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5">
            <a:extLst>
              <a:ext uri="{FF2B5EF4-FFF2-40B4-BE49-F238E27FC236}">
                <a16:creationId xmlns:a16="http://schemas.microsoft.com/office/drawing/2014/main" id="{FEFEE915-B11C-40CA-8BFE-395BE79489B9}"/>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B9035A8B-B039-4E9B-9C23-20DD7E79D9B3}" type="slidenum">
              <a:rPr lang="en-US" altLang="en-US" sz="1000" i="1" u="none"/>
              <a:pPr algn="r"/>
              <a:t>23</a:t>
            </a:fld>
            <a:endParaRPr lang="en-US" altLang="en-US" sz="1000" i="1" u="none"/>
          </a:p>
        </p:txBody>
      </p:sp>
      <p:sp>
        <p:nvSpPr>
          <p:cNvPr id="50179" name="Rectangle 2">
            <a:extLst>
              <a:ext uri="{FF2B5EF4-FFF2-40B4-BE49-F238E27FC236}">
                <a16:creationId xmlns:a16="http://schemas.microsoft.com/office/drawing/2014/main" id="{9FA3F475-4277-4C0C-896E-7E22C801436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03D11D3E-09BC-42C6-8FDF-B3F4341F74B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a:extLst>
              <a:ext uri="{FF2B5EF4-FFF2-40B4-BE49-F238E27FC236}">
                <a16:creationId xmlns:a16="http://schemas.microsoft.com/office/drawing/2014/main" id="{C883E827-7F18-479B-A393-A3CC719649A4}"/>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B0E5F48C-25D7-4CF1-B540-1920866CB2A7}" type="slidenum">
              <a:rPr lang="en-US" altLang="en-US" sz="1000" i="1" u="none"/>
              <a:pPr algn="r"/>
              <a:t>24</a:t>
            </a:fld>
            <a:endParaRPr lang="en-US" altLang="en-US" sz="1000" i="1" u="none"/>
          </a:p>
        </p:txBody>
      </p:sp>
      <p:sp>
        <p:nvSpPr>
          <p:cNvPr id="51203" name="Rectangle 2">
            <a:extLst>
              <a:ext uri="{FF2B5EF4-FFF2-40B4-BE49-F238E27FC236}">
                <a16:creationId xmlns:a16="http://schemas.microsoft.com/office/drawing/2014/main" id="{721CA440-7136-42AE-A3B8-00C174EA2593}"/>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665152BF-EF61-4F27-AE4D-B4EE42BEB9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OSHA.gov</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5">
            <a:extLst>
              <a:ext uri="{FF2B5EF4-FFF2-40B4-BE49-F238E27FC236}">
                <a16:creationId xmlns:a16="http://schemas.microsoft.com/office/drawing/2014/main" id="{1E7ACD60-AA70-4E0F-A550-42CAAEB97C5D}"/>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E8FEC970-403B-4BC7-AD52-3FA03824EB9D}" type="slidenum">
              <a:rPr lang="en-US" altLang="en-US" sz="1000" i="1" u="none"/>
              <a:pPr algn="r"/>
              <a:t>25</a:t>
            </a:fld>
            <a:endParaRPr lang="en-US" altLang="en-US" sz="1000" i="1" u="none"/>
          </a:p>
        </p:txBody>
      </p:sp>
      <p:sp>
        <p:nvSpPr>
          <p:cNvPr id="52227" name="Rectangle 2">
            <a:extLst>
              <a:ext uri="{FF2B5EF4-FFF2-40B4-BE49-F238E27FC236}">
                <a16:creationId xmlns:a16="http://schemas.microsoft.com/office/drawing/2014/main" id="{B2B79DC9-3673-4D88-BE03-785E84B94C63}"/>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23047B98-7AC0-49BA-92B2-CA63D53AE4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a:p>
            <a:pPr eaLnBrk="1" hangingPunct="1"/>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5">
            <a:extLst>
              <a:ext uri="{FF2B5EF4-FFF2-40B4-BE49-F238E27FC236}">
                <a16:creationId xmlns:a16="http://schemas.microsoft.com/office/drawing/2014/main" id="{32DF6633-3993-4DDE-9ABD-EED41C84D5DF}"/>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F9A28DD7-F4DA-4F81-A2F0-3CCF26ABD18E}" type="slidenum">
              <a:rPr lang="en-US" altLang="en-US" sz="1000" i="1" u="none"/>
              <a:pPr algn="r"/>
              <a:t>26</a:t>
            </a:fld>
            <a:endParaRPr lang="en-US" altLang="en-US" sz="1000" i="1" u="none"/>
          </a:p>
        </p:txBody>
      </p:sp>
      <p:sp>
        <p:nvSpPr>
          <p:cNvPr id="53251" name="Rectangle 2">
            <a:extLst>
              <a:ext uri="{FF2B5EF4-FFF2-40B4-BE49-F238E27FC236}">
                <a16:creationId xmlns:a16="http://schemas.microsoft.com/office/drawing/2014/main" id="{3F6C7057-2880-4300-8C8E-887B9A8CDE7A}"/>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E7E705B9-1AFF-428E-9392-DAC363221DE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OSHA.gov</a:t>
            </a:r>
          </a:p>
          <a:p>
            <a:pPr eaLnBrk="1" hangingPunct="1"/>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a:extLst>
              <a:ext uri="{FF2B5EF4-FFF2-40B4-BE49-F238E27FC236}">
                <a16:creationId xmlns:a16="http://schemas.microsoft.com/office/drawing/2014/main" id="{38316BD8-E9E2-44DC-A60D-6F28FFBB917D}"/>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AAF22E10-637A-4CCB-8D4C-934B8DB00CB1}" type="slidenum">
              <a:rPr lang="en-US" altLang="en-US" sz="1000" i="1" u="none"/>
              <a:pPr algn="r"/>
              <a:t>27</a:t>
            </a:fld>
            <a:endParaRPr lang="en-US" altLang="en-US" sz="1000" i="1" u="none"/>
          </a:p>
        </p:txBody>
      </p:sp>
      <p:sp>
        <p:nvSpPr>
          <p:cNvPr id="54275" name="Rectangle 2">
            <a:extLst>
              <a:ext uri="{FF2B5EF4-FFF2-40B4-BE49-F238E27FC236}">
                <a16:creationId xmlns:a16="http://schemas.microsoft.com/office/drawing/2014/main" id="{3C171B53-BEAC-46EF-940B-EC8785868B1C}"/>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FE2A7BAC-99C2-4091-AB6E-86935CBB008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a:extLst>
              <a:ext uri="{FF2B5EF4-FFF2-40B4-BE49-F238E27FC236}">
                <a16:creationId xmlns:a16="http://schemas.microsoft.com/office/drawing/2014/main" id="{A0B3CDE6-4CF0-401E-87A9-A3E84F362B49}"/>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862BB997-722C-45DE-90DA-FBB5BB977C08}" type="slidenum">
              <a:rPr lang="en-US" altLang="en-US" sz="1000" i="1" u="none"/>
              <a:pPr algn="r"/>
              <a:t>8</a:t>
            </a:fld>
            <a:endParaRPr lang="en-US" altLang="en-US" sz="1000" i="1" u="none"/>
          </a:p>
        </p:txBody>
      </p:sp>
      <p:sp>
        <p:nvSpPr>
          <p:cNvPr id="43011" name="Rectangle 2">
            <a:extLst>
              <a:ext uri="{FF2B5EF4-FFF2-40B4-BE49-F238E27FC236}">
                <a16:creationId xmlns:a16="http://schemas.microsoft.com/office/drawing/2014/main" id="{375CBB56-34D8-4FC1-B539-1754D03CA5C9}"/>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62E177B-0C16-487C-96E3-E13E26E43E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0CA9F66-959C-472D-9D93-2B405AB3AF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28939D8-DD4D-43FA-AA75-85943D2EDE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Header Placeholder 3">
            <a:extLst>
              <a:ext uri="{FF2B5EF4-FFF2-40B4-BE49-F238E27FC236}">
                <a16:creationId xmlns:a16="http://schemas.microsoft.com/office/drawing/2014/main" id="{E72AAF45-796B-4F2C-B929-B45120C19DBF}"/>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t>Heat Illness Prevention</a:t>
            </a:r>
          </a:p>
        </p:txBody>
      </p:sp>
      <p:sp>
        <p:nvSpPr>
          <p:cNvPr id="38917" name="Footer Placeholder 4">
            <a:extLst>
              <a:ext uri="{FF2B5EF4-FFF2-40B4-BE49-F238E27FC236}">
                <a16:creationId xmlns:a16="http://schemas.microsoft.com/office/drawing/2014/main" id="{8DE4A33A-B785-45F1-BD23-B6BDA703CD8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t>2010 Employer Training</a:t>
            </a:r>
          </a:p>
        </p:txBody>
      </p:sp>
      <p:sp>
        <p:nvSpPr>
          <p:cNvPr id="38918" name="Slide Number Placeholder 5">
            <a:extLst>
              <a:ext uri="{FF2B5EF4-FFF2-40B4-BE49-F238E27FC236}">
                <a16:creationId xmlns:a16="http://schemas.microsoft.com/office/drawing/2014/main" id="{0A6BF32C-0E25-4D15-95EA-1B7374BFFD9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E5F496-EE0C-46B5-B8B0-91C18CF694CE}"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60CA9F66-959C-472D-9D93-2B405AB3AF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28939D8-DD4D-43FA-AA75-85943D2EDE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Header Placeholder 3">
            <a:extLst>
              <a:ext uri="{FF2B5EF4-FFF2-40B4-BE49-F238E27FC236}">
                <a16:creationId xmlns:a16="http://schemas.microsoft.com/office/drawing/2014/main" id="{E72AAF45-796B-4F2C-B929-B45120C19DBF}"/>
              </a:ext>
            </a:extLst>
          </p:cNvPr>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t>Heat Illness Prevention</a:t>
            </a:r>
          </a:p>
        </p:txBody>
      </p:sp>
      <p:sp>
        <p:nvSpPr>
          <p:cNvPr id="38917" name="Footer Placeholder 4">
            <a:extLst>
              <a:ext uri="{FF2B5EF4-FFF2-40B4-BE49-F238E27FC236}">
                <a16:creationId xmlns:a16="http://schemas.microsoft.com/office/drawing/2014/main" id="{8DE4A33A-B785-45F1-BD23-B6BDA703CD86}"/>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7066" indent="-291179" eaLnBrk="0" hangingPunct="0">
              <a:defRPr>
                <a:solidFill>
                  <a:schemeClr val="tx1"/>
                </a:solidFill>
                <a:latin typeface="Arial" charset="0"/>
              </a:defRPr>
            </a:lvl2pPr>
            <a:lvl3pPr marL="1164717" indent="-232943" eaLnBrk="0" hangingPunct="0">
              <a:defRPr>
                <a:solidFill>
                  <a:schemeClr val="tx1"/>
                </a:solidFill>
                <a:latin typeface="Arial" charset="0"/>
              </a:defRPr>
            </a:lvl3pPr>
            <a:lvl4pPr marL="1630604" indent="-232943" eaLnBrk="0" hangingPunct="0">
              <a:defRPr>
                <a:solidFill>
                  <a:schemeClr val="tx1"/>
                </a:solidFill>
                <a:latin typeface="Arial" charset="0"/>
              </a:defRPr>
            </a:lvl4pPr>
            <a:lvl5pPr marL="2096491" indent="-232943" eaLnBrk="0" hangingPunct="0">
              <a:defRPr>
                <a:solidFill>
                  <a:schemeClr val="tx1"/>
                </a:solidFill>
                <a:latin typeface="Arial" charset="0"/>
              </a:defRPr>
            </a:lvl5pPr>
            <a:lvl6pPr marL="2562377" indent="-232943" eaLnBrk="0" fontAlgn="base" hangingPunct="0">
              <a:spcBef>
                <a:spcPct val="0"/>
              </a:spcBef>
              <a:spcAft>
                <a:spcPct val="0"/>
              </a:spcAft>
              <a:defRPr>
                <a:solidFill>
                  <a:schemeClr val="tx1"/>
                </a:solidFill>
                <a:latin typeface="Arial" charset="0"/>
              </a:defRPr>
            </a:lvl6pPr>
            <a:lvl7pPr marL="3028264" indent="-232943" eaLnBrk="0" fontAlgn="base" hangingPunct="0">
              <a:spcBef>
                <a:spcPct val="0"/>
              </a:spcBef>
              <a:spcAft>
                <a:spcPct val="0"/>
              </a:spcAft>
              <a:defRPr>
                <a:solidFill>
                  <a:schemeClr val="tx1"/>
                </a:solidFill>
                <a:latin typeface="Arial" charset="0"/>
              </a:defRPr>
            </a:lvl7pPr>
            <a:lvl8pPr marL="3494151" indent="-232943" eaLnBrk="0" fontAlgn="base" hangingPunct="0">
              <a:spcBef>
                <a:spcPct val="0"/>
              </a:spcBef>
              <a:spcAft>
                <a:spcPct val="0"/>
              </a:spcAft>
              <a:defRPr>
                <a:solidFill>
                  <a:schemeClr val="tx1"/>
                </a:solidFill>
                <a:latin typeface="Arial" charset="0"/>
              </a:defRPr>
            </a:lvl8pPr>
            <a:lvl9pPr marL="3960038" indent="-23294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r>
              <a:rPr lang="en-US"/>
              <a:t>2010 Employer Training</a:t>
            </a:r>
          </a:p>
        </p:txBody>
      </p:sp>
      <p:sp>
        <p:nvSpPr>
          <p:cNvPr id="38918" name="Slide Number Placeholder 5">
            <a:extLst>
              <a:ext uri="{FF2B5EF4-FFF2-40B4-BE49-F238E27FC236}">
                <a16:creationId xmlns:a16="http://schemas.microsoft.com/office/drawing/2014/main" id="{0A6BF32C-0E25-4D15-95EA-1B7374BFFD9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7E5F496-EE0C-46B5-B8B0-91C18CF694CE}"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147031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a:extLst>
              <a:ext uri="{FF2B5EF4-FFF2-40B4-BE49-F238E27FC236}">
                <a16:creationId xmlns:a16="http://schemas.microsoft.com/office/drawing/2014/main" id="{810BE983-BB0C-4B95-BAA0-88139034AB82}"/>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6DFC4177-E580-4CF1-A620-AB84C92E2977}" type="slidenum">
              <a:rPr lang="en-US" altLang="en-US" sz="1000" i="1" u="none"/>
              <a:pPr algn="r"/>
              <a:t>18</a:t>
            </a:fld>
            <a:endParaRPr lang="en-US" altLang="en-US" sz="1000" i="1" u="none"/>
          </a:p>
        </p:txBody>
      </p:sp>
      <p:sp>
        <p:nvSpPr>
          <p:cNvPr id="45059" name="Rectangle 2">
            <a:extLst>
              <a:ext uri="{FF2B5EF4-FFF2-40B4-BE49-F238E27FC236}">
                <a16:creationId xmlns:a16="http://schemas.microsoft.com/office/drawing/2014/main" id="{27134FA3-A05E-463F-9ACB-48794B128EDC}"/>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60D36E02-9528-4A6B-960A-677A2E8340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Illustration: OSHA Technical Manual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5">
            <a:extLst>
              <a:ext uri="{FF2B5EF4-FFF2-40B4-BE49-F238E27FC236}">
                <a16:creationId xmlns:a16="http://schemas.microsoft.com/office/drawing/2014/main" id="{82986957-6022-469A-8A90-6163C88CCA97}"/>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4C0DC243-C2FF-49BF-AEA8-20F13833C5AA}" type="slidenum">
              <a:rPr lang="en-US" altLang="en-US" sz="1000" i="1" u="none"/>
              <a:pPr algn="r"/>
              <a:t>19</a:t>
            </a:fld>
            <a:endParaRPr lang="en-US" altLang="en-US" sz="1000" i="1" u="none"/>
          </a:p>
        </p:txBody>
      </p:sp>
      <p:sp>
        <p:nvSpPr>
          <p:cNvPr id="46083" name="Rectangle 2">
            <a:extLst>
              <a:ext uri="{FF2B5EF4-FFF2-40B4-BE49-F238E27FC236}">
                <a16:creationId xmlns:a16="http://schemas.microsoft.com/office/drawing/2014/main" id="{05C03F9F-11B9-4FA9-9588-29A02E57130E}"/>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4B21321D-011E-4764-A4FF-17C63866685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a:extLst>
              <a:ext uri="{FF2B5EF4-FFF2-40B4-BE49-F238E27FC236}">
                <a16:creationId xmlns:a16="http://schemas.microsoft.com/office/drawing/2014/main" id="{938CFAB3-6435-4E50-A832-498A6F52A605}"/>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31B0E0FE-AF99-42C4-815C-14B5A2D074F3}" type="slidenum">
              <a:rPr lang="en-US" altLang="en-US" sz="1000" i="1" u="none"/>
              <a:pPr algn="r"/>
              <a:t>20</a:t>
            </a:fld>
            <a:endParaRPr lang="en-US" altLang="en-US" sz="1000" i="1" u="none"/>
          </a:p>
        </p:txBody>
      </p:sp>
      <p:sp>
        <p:nvSpPr>
          <p:cNvPr id="47107" name="Rectangle 2">
            <a:extLst>
              <a:ext uri="{FF2B5EF4-FFF2-40B4-BE49-F238E27FC236}">
                <a16:creationId xmlns:a16="http://schemas.microsoft.com/office/drawing/2014/main" id="{9285D454-C790-4433-A104-EDCC09D5FD63}"/>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507D1D9D-84DC-462F-865A-E8C32A66D0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
            <a:extLst>
              <a:ext uri="{FF2B5EF4-FFF2-40B4-BE49-F238E27FC236}">
                <a16:creationId xmlns:a16="http://schemas.microsoft.com/office/drawing/2014/main" id="{9E6B2F1D-676A-4B6A-B0D0-CCC1C7796B36}"/>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89BA8B61-0039-4205-8C8A-5E462965171F}" type="slidenum">
              <a:rPr lang="en-US" altLang="en-US" sz="1000" i="1" u="none"/>
              <a:pPr algn="r"/>
              <a:t>21</a:t>
            </a:fld>
            <a:endParaRPr lang="en-US" altLang="en-US" sz="1000" i="1" u="none"/>
          </a:p>
        </p:txBody>
      </p:sp>
      <p:sp>
        <p:nvSpPr>
          <p:cNvPr id="48131" name="Rectangle 2">
            <a:extLst>
              <a:ext uri="{FF2B5EF4-FFF2-40B4-BE49-F238E27FC236}">
                <a16:creationId xmlns:a16="http://schemas.microsoft.com/office/drawing/2014/main" id="{970A0BBF-F89F-44D6-B480-CDA268C6B28B}"/>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8A669E64-0151-40F9-B711-2D1895BBE79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Illustration:  United States Navy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
            <a:extLst>
              <a:ext uri="{FF2B5EF4-FFF2-40B4-BE49-F238E27FC236}">
                <a16:creationId xmlns:a16="http://schemas.microsoft.com/office/drawing/2014/main" id="{D9345129-76FF-4855-A14D-D972CD10A412}"/>
              </a:ext>
            </a:extLst>
          </p:cNvPr>
          <p:cNvSpPr txBox="1">
            <a:spLocks noGrp="1" noChangeArrowheads="1"/>
          </p:cNvSpPr>
          <p:nvPr/>
        </p:nvSpPr>
        <p:spPr bwMode="auto">
          <a:xfrm>
            <a:off x="3886200" y="873918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411" tIns="0" rIns="19411" bIns="0" anchor="b"/>
          <a:lstStyle>
            <a:lvl1pPr defTabSz="931863" eaLnBrk="0" hangingPunct="0">
              <a:defRPr sz="3600" u="sng">
                <a:solidFill>
                  <a:schemeClr val="tx1"/>
                </a:solidFill>
                <a:latin typeface="Times New Roman" panose="02020603050405020304" pitchFamily="18" charset="0"/>
              </a:defRPr>
            </a:lvl1pPr>
            <a:lvl2pPr marL="742950" indent="-285750" defTabSz="931863" eaLnBrk="0" hangingPunct="0">
              <a:defRPr sz="3600" u="sng">
                <a:solidFill>
                  <a:schemeClr val="tx1"/>
                </a:solidFill>
                <a:latin typeface="Times New Roman" panose="02020603050405020304" pitchFamily="18" charset="0"/>
              </a:defRPr>
            </a:lvl2pPr>
            <a:lvl3pPr marL="1143000" indent="-228600" defTabSz="931863" eaLnBrk="0" hangingPunct="0">
              <a:defRPr sz="3600" u="sng">
                <a:solidFill>
                  <a:schemeClr val="tx1"/>
                </a:solidFill>
                <a:latin typeface="Times New Roman" panose="02020603050405020304" pitchFamily="18" charset="0"/>
              </a:defRPr>
            </a:lvl3pPr>
            <a:lvl4pPr marL="1600200" indent="-228600" defTabSz="931863" eaLnBrk="0" hangingPunct="0">
              <a:defRPr sz="3600" u="sng">
                <a:solidFill>
                  <a:schemeClr val="tx1"/>
                </a:solidFill>
                <a:latin typeface="Times New Roman" panose="02020603050405020304" pitchFamily="18" charset="0"/>
              </a:defRPr>
            </a:lvl4pPr>
            <a:lvl5pPr marL="2057400" indent="-228600" defTabSz="931863" eaLnBrk="0" hangingPunct="0">
              <a:defRPr sz="3600" u="sng">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3600" u="sng">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3600" u="sng">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3600" u="sng">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3600" u="sng">
                <a:solidFill>
                  <a:schemeClr val="tx1"/>
                </a:solidFill>
                <a:latin typeface="Times New Roman" panose="02020603050405020304" pitchFamily="18" charset="0"/>
              </a:defRPr>
            </a:lvl9pPr>
          </a:lstStyle>
          <a:p>
            <a:pPr algn="r"/>
            <a:fld id="{14EE5370-67FC-45E4-9A3A-530C64F067AC}" type="slidenum">
              <a:rPr lang="en-US" altLang="en-US" sz="1000" i="1" u="none"/>
              <a:pPr algn="r"/>
              <a:t>22</a:t>
            </a:fld>
            <a:endParaRPr lang="en-US" altLang="en-US" sz="1000" i="1" u="none"/>
          </a:p>
        </p:txBody>
      </p:sp>
      <p:sp>
        <p:nvSpPr>
          <p:cNvPr id="49155" name="Rectangle 2">
            <a:extLst>
              <a:ext uri="{FF2B5EF4-FFF2-40B4-BE49-F238E27FC236}">
                <a16:creationId xmlns:a16="http://schemas.microsoft.com/office/drawing/2014/main" id="{507E6BE5-F3B9-4661-8EDE-0D9BD6FF65BB}"/>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23B08E4-767C-4F56-824A-45515D85C92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Photo: Microsoft Clip Art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8253E-7EA5-43D5-9FD5-F437151DD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745782-F3FC-4E13-9AAD-5D5A91C774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425A59-F067-4422-B4AE-209782C080CB}"/>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5" name="Footer Placeholder 4">
            <a:extLst>
              <a:ext uri="{FF2B5EF4-FFF2-40B4-BE49-F238E27FC236}">
                <a16:creationId xmlns:a16="http://schemas.microsoft.com/office/drawing/2014/main" id="{38F5E20C-F752-4DB9-816F-3D2FE856B9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A9058F-2182-402C-8FE0-43275342B521}"/>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3989121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DB24-7C68-4EE2-BD83-11D531AC9B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59DE9C-B323-4E95-A7F0-D7A4A0DCE0D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6979C-EEAF-47A2-88D7-8154451E2671}"/>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5" name="Footer Placeholder 4">
            <a:extLst>
              <a:ext uri="{FF2B5EF4-FFF2-40B4-BE49-F238E27FC236}">
                <a16:creationId xmlns:a16="http://schemas.microsoft.com/office/drawing/2014/main" id="{98DA06C2-41A9-4DE6-BE8A-BF7AD093C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903BE-E7B3-4925-A7FD-9839F2E52955}"/>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361579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96601D-BCDE-46B3-A2DD-5035FD31D5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74D676-E72F-430F-B88D-5A2FF09254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D4E039-9E0E-4278-9FD6-B50D2B3EC3B7}"/>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5" name="Footer Placeholder 4">
            <a:extLst>
              <a:ext uri="{FF2B5EF4-FFF2-40B4-BE49-F238E27FC236}">
                <a16:creationId xmlns:a16="http://schemas.microsoft.com/office/drawing/2014/main" id="{3864E369-5E5F-4617-A106-F32AA3990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4F1BC-E870-4B21-B3D9-06E174F1826F}"/>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30141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E9940-9187-40E4-8833-E9562BBB75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9E0460-6C6D-4325-8B78-A5C759075CB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D4510B-1254-4F66-9900-DB5C0BB5BDB7}"/>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5" name="Footer Placeholder 4">
            <a:extLst>
              <a:ext uri="{FF2B5EF4-FFF2-40B4-BE49-F238E27FC236}">
                <a16:creationId xmlns:a16="http://schemas.microsoft.com/office/drawing/2014/main" id="{AA230949-1C78-4FB4-9111-3F1757DE5A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C16E3D-F42F-435D-99DB-CDF3704EB7C2}"/>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249462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9167-A900-45AE-9CD7-78B8300D83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CE863B-479F-43D8-B2EC-547E7A543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33A7241-FE5C-4C9B-8C46-FC9EECD0206B}"/>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5" name="Footer Placeholder 4">
            <a:extLst>
              <a:ext uri="{FF2B5EF4-FFF2-40B4-BE49-F238E27FC236}">
                <a16:creationId xmlns:a16="http://schemas.microsoft.com/office/drawing/2014/main" id="{B2CA53DE-DCDE-4D7A-9117-C4278CAE21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7E92F-28F5-4627-B7E6-3764E3C83D37}"/>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31381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BC03-BCDE-4438-8268-DDBE8326D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E28BA0-A421-40DC-899F-1CF2A4AD3FB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DF3907-AD28-4D54-8ECB-F1D5A76528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A40024D-CD89-4E5B-A2FC-0902F1E3AA6A}"/>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6" name="Footer Placeholder 5">
            <a:extLst>
              <a:ext uri="{FF2B5EF4-FFF2-40B4-BE49-F238E27FC236}">
                <a16:creationId xmlns:a16="http://schemas.microsoft.com/office/drawing/2014/main" id="{E9806564-F18D-4933-A4C1-B247813B9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A7ADD6-11D6-490A-AD15-542207ED1B7B}"/>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223573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8B0B9-7EE1-44E9-A882-B649E5E0A6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8EC2E0-AE88-4B43-B4CE-B4C14DB59B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3B5AA46-E213-4987-A64A-4FEF0DDC8F4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EEA5110-AB11-4B49-92E3-792D4A59C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C8340FD-04F3-4B44-BC72-4F00F6B504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F75C54-65A6-43F2-8950-A2A2B94B74A8}"/>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8" name="Footer Placeholder 7">
            <a:extLst>
              <a:ext uri="{FF2B5EF4-FFF2-40B4-BE49-F238E27FC236}">
                <a16:creationId xmlns:a16="http://schemas.microsoft.com/office/drawing/2014/main" id="{270FBDCB-1408-4555-8662-6B65953113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A30683-863A-4C2A-9C83-CF67AC64E2D4}"/>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4154134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82E1C-F7B3-4FC0-B810-91056DA06E3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A8EC2D-7A71-47A6-92D0-4668CAAE9543}"/>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4" name="Footer Placeholder 3">
            <a:extLst>
              <a:ext uri="{FF2B5EF4-FFF2-40B4-BE49-F238E27FC236}">
                <a16:creationId xmlns:a16="http://schemas.microsoft.com/office/drawing/2014/main" id="{243BCCEC-AABE-43B4-A7E3-002D04CC41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C11D88-0F5D-4AFA-870C-540760E75B73}"/>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1279873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35295-2234-4CF7-BD7A-2AEAD8671308}"/>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3" name="Footer Placeholder 2">
            <a:extLst>
              <a:ext uri="{FF2B5EF4-FFF2-40B4-BE49-F238E27FC236}">
                <a16:creationId xmlns:a16="http://schemas.microsoft.com/office/drawing/2014/main" id="{2E3BBC29-ED0D-47F8-9CD6-4263E1D378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E6576-65D8-4AAA-8D82-A3BF57BAD506}"/>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1860999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69D14-0B8A-4B16-9033-6BADCA79E7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558D0-CA3F-4447-8626-DE9EA8765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10CD04-A6FA-4CAF-A3D5-398853DD14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E9BE44-E284-4F8D-80E3-5296BD5EC077}"/>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6" name="Footer Placeholder 5">
            <a:extLst>
              <a:ext uri="{FF2B5EF4-FFF2-40B4-BE49-F238E27FC236}">
                <a16:creationId xmlns:a16="http://schemas.microsoft.com/office/drawing/2014/main" id="{760830E6-E9FF-4E13-A89E-6354A15C90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4716DE-CA75-49BC-BFF8-7CB1E8A3B619}"/>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3944298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9CC26-EFEB-412F-92DE-9A39D5BB5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BAFF92-B720-4269-BBCA-CD66378AD6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1BABEC-B75C-41A1-8E87-4BC821A9E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8FBC94-49B7-4976-A69B-06378340AE27}"/>
              </a:ext>
            </a:extLst>
          </p:cNvPr>
          <p:cNvSpPr>
            <a:spLocks noGrp="1"/>
          </p:cNvSpPr>
          <p:nvPr>
            <p:ph type="dt" sz="half" idx="10"/>
          </p:nvPr>
        </p:nvSpPr>
        <p:spPr/>
        <p:txBody>
          <a:bodyPr/>
          <a:lstStyle/>
          <a:p>
            <a:fld id="{4732C58C-421D-4FD5-8C1D-921F7590F027}" type="datetimeFigureOut">
              <a:rPr lang="en-US" smtClean="0"/>
              <a:t>5/28/2019</a:t>
            </a:fld>
            <a:endParaRPr lang="en-US"/>
          </a:p>
        </p:txBody>
      </p:sp>
      <p:sp>
        <p:nvSpPr>
          <p:cNvPr id="6" name="Footer Placeholder 5">
            <a:extLst>
              <a:ext uri="{FF2B5EF4-FFF2-40B4-BE49-F238E27FC236}">
                <a16:creationId xmlns:a16="http://schemas.microsoft.com/office/drawing/2014/main" id="{AACC8E5A-3A7C-4424-B586-0B04CF339E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28EE5F-598B-4E14-8FF9-4D876C06C9E3}"/>
              </a:ext>
            </a:extLst>
          </p:cNvPr>
          <p:cNvSpPr>
            <a:spLocks noGrp="1"/>
          </p:cNvSpPr>
          <p:nvPr>
            <p:ph type="sldNum" sz="quarter" idx="12"/>
          </p:nvPr>
        </p:nvSpPr>
        <p:spPr/>
        <p:txBody>
          <a:bodyPr/>
          <a:lstStyle/>
          <a:p>
            <a:fld id="{C23E125C-CE8A-4D41-913A-D69F7096B1E2}" type="slidenum">
              <a:rPr lang="en-US" smtClean="0"/>
              <a:t>‹#›</a:t>
            </a:fld>
            <a:endParaRPr lang="en-US"/>
          </a:p>
        </p:txBody>
      </p:sp>
    </p:spTree>
    <p:extLst>
      <p:ext uri="{BB962C8B-B14F-4D97-AF65-F5344CB8AC3E}">
        <p14:creationId xmlns:p14="http://schemas.microsoft.com/office/powerpoint/2010/main" val="3107076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228CA9-0C75-42E5-A0D3-E8C7278C26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6A19318-0D76-4364-B126-205387A31A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352BE-9242-459C-8DFA-27EED2ABEF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2C58C-421D-4FD5-8C1D-921F7590F027}" type="datetimeFigureOut">
              <a:rPr lang="en-US" smtClean="0"/>
              <a:t>5/28/2019</a:t>
            </a:fld>
            <a:endParaRPr lang="en-US"/>
          </a:p>
        </p:txBody>
      </p:sp>
      <p:sp>
        <p:nvSpPr>
          <p:cNvPr id="5" name="Footer Placeholder 4">
            <a:extLst>
              <a:ext uri="{FF2B5EF4-FFF2-40B4-BE49-F238E27FC236}">
                <a16:creationId xmlns:a16="http://schemas.microsoft.com/office/drawing/2014/main" id="{7C080C78-0F59-466E-B39C-59B0575456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2E2321-2784-40EA-A534-8DDA6EDDF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E125C-CE8A-4D41-913A-D69F7096B1E2}" type="slidenum">
              <a:rPr lang="en-US" smtClean="0"/>
              <a:t>‹#›</a:t>
            </a:fld>
            <a:endParaRPr lang="en-US"/>
          </a:p>
        </p:txBody>
      </p:sp>
    </p:spTree>
    <p:extLst>
      <p:ext uri="{BB962C8B-B14F-4D97-AF65-F5344CB8AC3E}">
        <p14:creationId xmlns:p14="http://schemas.microsoft.com/office/powerpoint/2010/main" val="376649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nws.noaa.gov/" TargetMode="Externa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1.svg"/></Relationships>
</file>

<file path=ppt/slides/_rels/slide1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5.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9C6DB-9CA3-4BD6-9C73-56A6047015EE}"/>
              </a:ext>
            </a:extLst>
          </p:cNvPr>
          <p:cNvSpPr>
            <a:spLocks noGrp="1"/>
          </p:cNvSpPr>
          <p:nvPr>
            <p:ph type="ctrTitle"/>
          </p:nvPr>
        </p:nvSpPr>
        <p:spPr>
          <a:xfrm>
            <a:off x="6413111" y="640081"/>
            <a:ext cx="5138808" cy="3352473"/>
          </a:xfrm>
          <a:noFill/>
        </p:spPr>
        <p:txBody>
          <a:bodyPr>
            <a:normAutofit/>
          </a:bodyPr>
          <a:lstStyle/>
          <a:p>
            <a:r>
              <a:rPr lang="en-US" dirty="0"/>
              <a:t>Heat Illness Prevention</a:t>
            </a:r>
          </a:p>
        </p:txBody>
      </p:sp>
      <p:sp>
        <p:nvSpPr>
          <p:cNvPr id="3" name="Subtitle 2">
            <a:extLst>
              <a:ext uri="{FF2B5EF4-FFF2-40B4-BE49-F238E27FC236}">
                <a16:creationId xmlns:a16="http://schemas.microsoft.com/office/drawing/2014/main" id="{FC1FC143-0DB6-43CF-ADC7-1E5750FD6E71}"/>
              </a:ext>
            </a:extLst>
          </p:cNvPr>
          <p:cNvSpPr>
            <a:spLocks noGrp="1"/>
          </p:cNvSpPr>
          <p:nvPr>
            <p:ph type="subTitle" idx="1"/>
          </p:nvPr>
        </p:nvSpPr>
        <p:spPr>
          <a:xfrm>
            <a:off x="6413110" y="4157147"/>
            <a:ext cx="5138809" cy="2060774"/>
          </a:xfrm>
          <a:noFill/>
        </p:spPr>
        <p:txBody>
          <a:bodyPr>
            <a:normAutofit/>
          </a:bodyPr>
          <a:lstStyle/>
          <a:p>
            <a:endParaRPr lang="en-US"/>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un">
            <a:extLst>
              <a:ext uri="{FF2B5EF4-FFF2-40B4-BE49-F238E27FC236}">
                <a16:creationId xmlns:a16="http://schemas.microsoft.com/office/drawing/2014/main" id="{1D6412A1-A43D-415A-AD42-53208C12A6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1024780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84D2A7C-4155-4A3A-BBC1-ADD962D816D2}"/>
              </a:ext>
            </a:extLst>
          </p:cNvPr>
          <p:cNvSpPr>
            <a:spLocks noGrp="1" noChangeArrowheads="1"/>
          </p:cNvSpPr>
          <p:nvPr>
            <p:ph type="title" idx="4294967295"/>
          </p:nvPr>
        </p:nvSpPr>
        <p:spPr>
          <a:xfrm>
            <a:off x="1524000" y="262704"/>
            <a:ext cx="7772400" cy="701731"/>
          </a:xfrm>
        </p:spPr>
        <p:txBody>
          <a:bodyPr wrap="square" anchorCtr="0">
            <a:spAutoFit/>
          </a:bodyPr>
          <a:lstStyle/>
          <a:p>
            <a:pPr>
              <a:defRPr/>
            </a:pPr>
            <a:r>
              <a:rPr lang="en-US" b="1" dirty="0">
                <a:solidFill>
                  <a:srgbClr val="CC0000"/>
                </a:solidFill>
                <a:latin typeface="Arial Black" pitchFamily="34" charset="0"/>
                <a:ea typeface="+mn-ea"/>
                <a:cs typeface="+mn-cs"/>
              </a:rPr>
              <a:t>Access to Water</a:t>
            </a:r>
          </a:p>
        </p:txBody>
      </p:sp>
      <p:sp>
        <p:nvSpPr>
          <p:cNvPr id="6148" name="Rectangle 10">
            <a:extLst>
              <a:ext uri="{FF2B5EF4-FFF2-40B4-BE49-F238E27FC236}">
                <a16:creationId xmlns:a16="http://schemas.microsoft.com/office/drawing/2014/main" id="{CF7B1D81-6218-4EFC-A4C3-8507A9DED663}"/>
              </a:ext>
            </a:extLst>
          </p:cNvPr>
          <p:cNvSpPr>
            <a:spLocks noChangeArrowheads="1"/>
          </p:cNvSpPr>
          <p:nvPr/>
        </p:nvSpPr>
        <p:spPr bwMode="auto">
          <a:xfrm>
            <a:off x="503583" y="1219200"/>
            <a:ext cx="719137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457200" indent="-4572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2">
              <a:spcAft>
                <a:spcPts val="1400"/>
              </a:spcAft>
              <a:buSzPct val="95000"/>
              <a:buFont typeface="Arial" panose="020B0604020202020204" pitchFamily="34" charset="0"/>
              <a:buChar char="•"/>
              <a:defRPr/>
            </a:pPr>
            <a:r>
              <a:rPr lang="en-US" sz="2600" b="1" dirty="0">
                <a:ea typeface="Verdana" pitchFamily="34" charset="0"/>
                <a:cs typeface="Verdana" pitchFamily="34" charset="0"/>
              </a:rPr>
              <a:t>Locate the water containers as close as practicable given the working conditions and layout of the worksite.</a:t>
            </a:r>
          </a:p>
          <a:p>
            <a:pPr lvl="2">
              <a:spcAft>
                <a:spcPts val="1400"/>
              </a:spcAft>
              <a:buSzPct val="95000"/>
              <a:buFont typeface="Arial" panose="020B0604020202020204" pitchFamily="34" charset="0"/>
              <a:buChar char="•"/>
              <a:defRPr/>
            </a:pPr>
            <a:r>
              <a:rPr lang="en-US" sz="2600" b="1" dirty="0">
                <a:ea typeface="Verdana" pitchFamily="34" charset="0"/>
                <a:cs typeface="Verdana" pitchFamily="34" charset="0"/>
              </a:rPr>
              <a:t>Keep it readily accessible, move it with the workers!</a:t>
            </a:r>
          </a:p>
          <a:p>
            <a:pPr lvl="2">
              <a:spcAft>
                <a:spcPts val="1400"/>
              </a:spcAft>
              <a:buSzPct val="95000"/>
              <a:buFont typeface="Arial" panose="020B0604020202020204" pitchFamily="34" charset="0"/>
              <a:buChar char="•"/>
              <a:defRPr/>
            </a:pPr>
            <a:r>
              <a:rPr lang="en-US" sz="2600" b="1" dirty="0">
                <a:ea typeface="Verdana" pitchFamily="34" charset="0"/>
                <a:cs typeface="Verdana" pitchFamily="34" charset="0"/>
              </a:rPr>
              <a:t>Encourage the frequent drinking of water</a:t>
            </a:r>
            <a:r>
              <a:rPr lang="en-US" sz="2600" b="1" dirty="0">
                <a:latin typeface="Verdana" pitchFamily="34" charset="0"/>
                <a:ea typeface="Verdana" pitchFamily="34" charset="0"/>
                <a:cs typeface="Verdana" pitchFamily="34" charset="0"/>
              </a:rPr>
              <a:t>.</a:t>
            </a:r>
          </a:p>
          <a:p>
            <a:pPr lvl="2">
              <a:spcAft>
                <a:spcPts val="1400"/>
              </a:spcAft>
              <a:buClr>
                <a:schemeClr val="tx1"/>
              </a:buClr>
              <a:buSzPct val="95000"/>
              <a:buFont typeface="Arial" panose="020B0604020202020204" pitchFamily="34" charset="0"/>
              <a:buChar char="•"/>
            </a:pPr>
            <a:endParaRPr lang="en-US" altLang="en-US" sz="2600" b="1" dirty="0">
              <a:solidFill>
                <a:schemeClr val="tx2"/>
              </a:solidFill>
            </a:endParaRPr>
          </a:p>
        </p:txBody>
      </p:sp>
      <p:pic>
        <p:nvPicPr>
          <p:cNvPr id="3074" name="Picture 2" descr="Water Cooler, 8 Gph">
            <a:extLst>
              <a:ext uri="{FF2B5EF4-FFF2-40B4-BE49-F238E27FC236}">
                <a16:creationId xmlns:a16="http://schemas.microsoft.com/office/drawing/2014/main" id="{D61507C5-3031-4AFE-AFBE-2E096CA5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918" y="356400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ater container">
            <a:extLst>
              <a:ext uri="{FF2B5EF4-FFF2-40B4-BE49-F238E27FC236}">
                <a16:creationId xmlns:a16="http://schemas.microsoft.com/office/drawing/2014/main" id="{B205B3C4-B352-4D31-8A25-0D8B2DA05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5" y="14208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6801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BEDA6405-6D44-4437-B382-F25D2675F143}"/>
              </a:ext>
            </a:extLst>
          </p:cNvPr>
          <p:cNvSpPr>
            <a:spLocks noGrp="1"/>
          </p:cNvSpPr>
          <p:nvPr>
            <p:ph type="title" idx="4294967295"/>
          </p:nvPr>
        </p:nvSpPr>
        <p:spPr>
          <a:xfrm>
            <a:off x="1524000" y="182563"/>
            <a:ext cx="9144000" cy="1231900"/>
          </a:xfrm>
        </p:spPr>
        <p:txBody>
          <a:bodyPr wrap="square" anchorCtr="0">
            <a:spAutoFit/>
          </a:bodyPr>
          <a:lstStyle/>
          <a:p>
            <a:pPr>
              <a:lnSpc>
                <a:spcPct val="100000"/>
              </a:lnSpc>
              <a:defRPr/>
            </a:pPr>
            <a:r>
              <a:rPr lang="en-US" sz="4000" b="1" dirty="0">
                <a:solidFill>
                  <a:srgbClr val="CC0000"/>
                </a:solidFill>
                <a:latin typeface="Arial Black" pitchFamily="34" charset="0"/>
                <a:ea typeface="+mn-ea"/>
                <a:cs typeface="+mn-cs"/>
              </a:rPr>
              <a:t>Shade Up:</a:t>
            </a:r>
            <a:br>
              <a:rPr lang="en-US" sz="4000" b="1" dirty="0">
                <a:solidFill>
                  <a:srgbClr val="CC0000"/>
                </a:solidFill>
                <a:latin typeface="Arial Black" pitchFamily="34" charset="0"/>
                <a:ea typeface="+mn-ea"/>
                <a:cs typeface="+mn-cs"/>
              </a:rPr>
            </a:br>
            <a:r>
              <a:rPr lang="en-US" sz="3400" b="1" dirty="0">
                <a:solidFill>
                  <a:srgbClr val="CC0000"/>
                </a:solidFill>
                <a:latin typeface="Arial Black" pitchFamily="34" charset="0"/>
                <a:ea typeface="+mn-ea"/>
                <a:cs typeface="+mn-cs"/>
              </a:rPr>
              <a:t>When the temperature exceeds 80</a:t>
            </a:r>
            <a:r>
              <a:rPr lang="en-US" sz="3400" b="1" dirty="0">
                <a:solidFill>
                  <a:srgbClr val="CC0000"/>
                </a:solidFill>
                <a:latin typeface="Arial Black" pitchFamily="34" charset="0"/>
                <a:ea typeface="+mn-ea"/>
                <a:cs typeface="+mn-cs"/>
                <a:sym typeface="Symbol"/>
              </a:rPr>
              <a:t> F</a:t>
            </a:r>
            <a:r>
              <a:rPr lang="en-US" sz="3400" b="1" dirty="0">
                <a:solidFill>
                  <a:srgbClr val="CC0000"/>
                </a:solidFill>
                <a:latin typeface="Arial Black" pitchFamily="34" charset="0"/>
                <a:ea typeface="+mn-ea"/>
                <a:cs typeface="+mn-cs"/>
              </a:rPr>
              <a:t> </a:t>
            </a:r>
          </a:p>
        </p:txBody>
      </p:sp>
      <p:sp>
        <p:nvSpPr>
          <p:cNvPr id="4" name="Rectangle 10">
            <a:extLst>
              <a:ext uri="{FF2B5EF4-FFF2-40B4-BE49-F238E27FC236}">
                <a16:creationId xmlns:a16="http://schemas.microsoft.com/office/drawing/2014/main" id="{E833C5FE-7833-4DE7-A1C1-B512181C4946}"/>
              </a:ext>
            </a:extLst>
          </p:cNvPr>
          <p:cNvSpPr>
            <a:spLocks noChangeArrowheads="1"/>
          </p:cNvSpPr>
          <p:nvPr/>
        </p:nvSpPr>
        <p:spPr bwMode="auto">
          <a:xfrm>
            <a:off x="543339" y="2057400"/>
            <a:ext cx="6162261" cy="4343400"/>
          </a:xfrm>
          <a:prstGeom prst="rect">
            <a:avLst/>
          </a:prstGeom>
          <a:noFill/>
          <a:ln>
            <a:noFill/>
          </a:ln>
          <a:extLst/>
        </p:spPr>
        <p:txBody>
          <a:bodyPr/>
          <a:lstStyle/>
          <a:p>
            <a:pPr marL="457200" lvl="2" indent="-457200" eaLnBrk="0" hangingPunct="0">
              <a:spcAft>
                <a:spcPts val="1400"/>
              </a:spcAft>
              <a:buSzPct val="95000"/>
              <a:buFont typeface="Arial" panose="020B0604020202020204" pitchFamily="34" charset="0"/>
              <a:buChar char="•"/>
              <a:defRPr/>
            </a:pPr>
            <a:r>
              <a:rPr lang="en-US" sz="2800" b="1" dirty="0">
                <a:ea typeface="Verdana" pitchFamily="34" charset="0"/>
                <a:cs typeface="Verdana" pitchFamily="34" charset="0"/>
              </a:rPr>
              <a:t>Have and maintain one or more areas of shade at all times, when employees are present.</a:t>
            </a:r>
          </a:p>
          <a:p>
            <a:pPr marL="457200" lvl="2" indent="-457200" eaLnBrk="0" hangingPunct="0">
              <a:spcAft>
                <a:spcPts val="1400"/>
              </a:spcAft>
              <a:buSzPct val="95000"/>
              <a:buFont typeface="Arial" panose="020B0604020202020204" pitchFamily="34" charset="0"/>
              <a:buChar char="•"/>
              <a:defRPr/>
            </a:pPr>
            <a:r>
              <a:rPr lang="en-US" sz="2800" b="1" dirty="0">
                <a:ea typeface="Verdana" pitchFamily="34" charset="0"/>
                <a:cs typeface="Verdana" pitchFamily="34" charset="0"/>
              </a:rPr>
              <a:t>Locate the shade as close as practical to the area where employees are working. </a:t>
            </a:r>
            <a:endParaRPr lang="en-US" sz="2800" b="1" dirty="0"/>
          </a:p>
        </p:txBody>
      </p:sp>
      <p:pic>
        <p:nvPicPr>
          <p:cNvPr id="5122" name="Picture 2" descr="Related image">
            <a:extLst>
              <a:ext uri="{FF2B5EF4-FFF2-40B4-BE49-F238E27FC236}">
                <a16:creationId xmlns:a16="http://schemas.microsoft.com/office/drawing/2014/main" id="{18D0FF14-3F54-4CAD-9683-6DCE2C8A35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0097" y="2057400"/>
            <a:ext cx="4368564" cy="32596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FCBAB29-CD8B-4ED4-A4ED-4C17CB030485}"/>
              </a:ext>
            </a:extLst>
          </p:cNvPr>
          <p:cNvSpPr>
            <a:spLocks noGrp="1" noChangeArrowheads="1"/>
          </p:cNvSpPr>
          <p:nvPr>
            <p:ph type="title" idx="4294967295"/>
          </p:nvPr>
        </p:nvSpPr>
        <p:spPr>
          <a:xfrm>
            <a:off x="801098" y="1396289"/>
            <a:ext cx="6387102" cy="1325563"/>
          </a:xfrm>
        </p:spPr>
        <p:txBody>
          <a:bodyPr vert="horz" lIns="91440" tIns="45720" rIns="91440" bIns="45720" rtlCol="0" anchor="ctr" anchorCtr="0">
            <a:normAutofit/>
          </a:bodyPr>
          <a:lstStyle/>
          <a:p>
            <a:pPr>
              <a:defRPr/>
            </a:pPr>
            <a:r>
              <a:rPr lang="en-US" b="1"/>
              <a:t>Monitor the Weather</a:t>
            </a:r>
            <a:br>
              <a:rPr lang="en-US">
                <a:effectLst>
                  <a:outerShdw blurRad="38100" dist="38100" dir="2700000" algn="tl">
                    <a:srgbClr val="000000">
                      <a:alpha val="43137"/>
                    </a:srgbClr>
                  </a:outerShdw>
                </a:effectLst>
              </a:rPr>
            </a:br>
            <a:r>
              <a:rPr lang="en-US">
                <a:effectLst>
                  <a:outerShdw blurRad="38100" dist="38100" dir="2700000" algn="tl">
                    <a:srgbClr val="000000">
                      <a:alpha val="43137"/>
                    </a:srgbClr>
                  </a:outerShdw>
                </a:effectLst>
              </a:rPr>
              <a:t> </a:t>
            </a:r>
            <a:r>
              <a:rPr lang="en-US" b="1">
                <a:hlinkClick r:id="rId2"/>
              </a:rPr>
              <a:t>www.nws.noaa.gov</a:t>
            </a:r>
            <a:r>
              <a:rPr lang="en-US" b="1"/>
              <a:t> </a:t>
            </a:r>
          </a:p>
        </p:txBody>
      </p:sp>
      <p:sp>
        <p:nvSpPr>
          <p:cNvPr id="22531" name="Rectangle 3">
            <a:extLst>
              <a:ext uri="{FF2B5EF4-FFF2-40B4-BE49-F238E27FC236}">
                <a16:creationId xmlns:a16="http://schemas.microsoft.com/office/drawing/2014/main" id="{C161695C-FFE6-447D-804D-845D149BD4D9}"/>
              </a:ext>
            </a:extLst>
          </p:cNvPr>
          <p:cNvSpPr>
            <a:spLocks noGrp="1" noChangeArrowheads="1"/>
          </p:cNvSpPr>
          <p:nvPr>
            <p:ph type="body" idx="4294967295"/>
          </p:nvPr>
        </p:nvSpPr>
        <p:spPr>
          <a:xfrm>
            <a:off x="805542" y="2871982"/>
            <a:ext cx="6382657" cy="3181684"/>
          </a:xfrm>
        </p:spPr>
        <p:txBody>
          <a:bodyPr vert="horz" lIns="91440" tIns="45720" rIns="91440" bIns="45720" rtlCol="0" anchor="t">
            <a:normAutofit fontScale="92500" lnSpcReduction="10000"/>
          </a:bodyPr>
          <a:lstStyle/>
          <a:p>
            <a:pPr marL="365760" lvl="2">
              <a:spcBef>
                <a:spcPts val="0"/>
              </a:spcBef>
              <a:spcAft>
                <a:spcPts val="1800"/>
              </a:spcAft>
              <a:buSzPct val="95000"/>
              <a:defRPr/>
            </a:pPr>
            <a:r>
              <a:rPr lang="en-US" sz="2800" b="1" dirty="0"/>
              <a:t>Instruct supervisors to track the weather of the job site [by monitoring predicted temperature highs and periodically using a thermometer.]</a:t>
            </a:r>
          </a:p>
          <a:p>
            <a:pPr marL="365760" lvl="2">
              <a:spcBef>
                <a:spcPts val="0"/>
              </a:spcBef>
              <a:spcAft>
                <a:spcPts val="1400"/>
              </a:spcAft>
              <a:buSzPct val="95000"/>
              <a:defRPr/>
            </a:pPr>
            <a:r>
              <a:rPr lang="en-US" sz="2800" b="1" dirty="0"/>
              <a:t>Determine, and instruct supervisors, on how weather information will be used to modify work schedule, increase number of water and rest breaks or cease work early if necessary.</a:t>
            </a:r>
          </a:p>
        </p:txBody>
      </p:sp>
      <p:sp>
        <p:nvSpPr>
          <p:cNvPr id="137" name="Freeform: Shape 136">
            <a:extLst>
              <a:ext uri="{FF2B5EF4-FFF2-40B4-BE49-F238E27FC236}">
                <a16:creationId xmlns:a16="http://schemas.microsoft.com/office/drawing/2014/main" id="{2C6A2225-94AF-4BC4-98F4-77746E7B1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5108" y="1"/>
            <a:ext cx="4666892" cy="3612937"/>
          </a:xfrm>
          <a:custGeom>
            <a:avLst/>
            <a:gdLst>
              <a:gd name="connsiteX0" fmla="*/ 192227 w 4666892"/>
              <a:gd name="connsiteY0" fmla="*/ 0 h 3612937"/>
              <a:gd name="connsiteX1" fmla="*/ 4666892 w 4666892"/>
              <a:gd name="connsiteY1" fmla="*/ 0 h 3612937"/>
              <a:gd name="connsiteX2" fmla="*/ 4666892 w 4666892"/>
              <a:gd name="connsiteY2" fmla="*/ 2643684 h 3612937"/>
              <a:gd name="connsiteX3" fmla="*/ 4657487 w 4666892"/>
              <a:gd name="connsiteY3" fmla="*/ 2656262 h 3612937"/>
              <a:gd name="connsiteX4" fmla="*/ 2628900 w 4666892"/>
              <a:gd name="connsiteY4" fmla="*/ 3612937 h 3612937"/>
              <a:gd name="connsiteX5" fmla="*/ 0 w 4666892"/>
              <a:gd name="connsiteY5" fmla="*/ 984037 h 3612937"/>
              <a:gd name="connsiteX6" fmla="*/ 118190 w 4666892"/>
              <a:gd name="connsiteY6" fmla="*/ 202283 h 361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66892" h="3612937">
                <a:moveTo>
                  <a:pt x="192227" y="0"/>
                </a:moveTo>
                <a:lnTo>
                  <a:pt x="4666892" y="0"/>
                </a:lnTo>
                <a:lnTo>
                  <a:pt x="4666892" y="2643684"/>
                </a:lnTo>
                <a:lnTo>
                  <a:pt x="4657487" y="2656262"/>
                </a:lnTo>
                <a:cubicBezTo>
                  <a:pt x="4175308" y="3240527"/>
                  <a:pt x="3445594" y="3612937"/>
                  <a:pt x="2628900" y="3612937"/>
                </a:cubicBezTo>
                <a:cubicBezTo>
                  <a:pt x="1176999" y="3612937"/>
                  <a:pt x="0" y="2435938"/>
                  <a:pt x="0" y="984037"/>
                </a:cubicBezTo>
                <a:cubicBezTo>
                  <a:pt x="0" y="711806"/>
                  <a:pt x="41379" y="449239"/>
                  <a:pt x="118190" y="2022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46EA0402-5843-4D53-BF9C-BE7205812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89830" y="1"/>
            <a:ext cx="4502173" cy="3448219"/>
          </a:xfrm>
          <a:custGeom>
            <a:avLst/>
            <a:gdLst>
              <a:gd name="connsiteX0" fmla="*/ 205627 w 4502173"/>
              <a:gd name="connsiteY0" fmla="*/ 0 h 3448219"/>
              <a:gd name="connsiteX1" fmla="*/ 4502173 w 4502173"/>
              <a:gd name="connsiteY1" fmla="*/ 0 h 3448219"/>
              <a:gd name="connsiteX2" fmla="*/ 4502173 w 4502173"/>
              <a:gd name="connsiteY2" fmla="*/ 2368934 h 3448219"/>
              <a:gd name="connsiteX3" fmla="*/ 4365663 w 4502173"/>
              <a:gd name="connsiteY3" fmla="*/ 2551486 h 3448219"/>
              <a:gd name="connsiteX4" fmla="*/ 2464181 w 4502173"/>
              <a:gd name="connsiteY4" fmla="*/ 3448219 h 3448219"/>
              <a:gd name="connsiteX5" fmla="*/ 0 w 4502173"/>
              <a:gd name="connsiteY5" fmla="*/ 984038 h 3448219"/>
              <a:gd name="connsiteX6" fmla="*/ 193648 w 4502173"/>
              <a:gd name="connsiteY6" fmla="*/ 24867 h 3448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02173" h="3448219">
                <a:moveTo>
                  <a:pt x="205627" y="0"/>
                </a:moveTo>
                <a:lnTo>
                  <a:pt x="4502173" y="0"/>
                </a:lnTo>
                <a:lnTo>
                  <a:pt x="4502173" y="2368934"/>
                </a:lnTo>
                <a:lnTo>
                  <a:pt x="4365663" y="2551486"/>
                </a:lnTo>
                <a:cubicBezTo>
                  <a:pt x="3913696" y="3099144"/>
                  <a:pt x="3229704" y="3448219"/>
                  <a:pt x="2464181" y="3448219"/>
                </a:cubicBezTo>
                <a:cubicBezTo>
                  <a:pt x="1103251" y="3448219"/>
                  <a:pt x="0" y="2344968"/>
                  <a:pt x="0" y="984038"/>
                </a:cubicBezTo>
                <a:cubicBezTo>
                  <a:pt x="0" y="643806"/>
                  <a:pt x="68954" y="319678"/>
                  <a:pt x="193648" y="2486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89" name="Picture 16">
            <a:extLst>
              <a:ext uri="{FF2B5EF4-FFF2-40B4-BE49-F238E27FC236}">
                <a16:creationId xmlns:a16="http://schemas.microsoft.com/office/drawing/2014/main" id="{7648EAAE-3244-4E9F-A2E7-CB30ECC7EF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277513" y="197802"/>
            <a:ext cx="1563366" cy="2674180"/>
          </a:xfrm>
          <a:prstGeom prst="rect">
            <a:avLst/>
          </a:prstGeom>
          <a:noFill/>
          <a:extLst>
            <a:ext uri="{909E8E84-426E-40DD-AFC4-6F175D3DCCD1}">
              <a14:hiddenFill xmlns:a14="http://schemas.microsoft.com/office/drawing/2010/main">
                <a:solidFill>
                  <a:srgbClr val="FFFFFF"/>
                </a:solidFill>
              </a14:hiddenFill>
            </a:ext>
          </a:extLst>
        </p:spPr>
      </p:pic>
      <p:sp>
        <p:nvSpPr>
          <p:cNvPr id="141" name="Freeform: Shape 140">
            <a:extLst>
              <a:ext uri="{FF2B5EF4-FFF2-40B4-BE49-F238E27FC236}">
                <a16:creationId xmlns:a16="http://schemas.microsoft.com/office/drawing/2014/main" id="{648F5915-2CE1-4F74-88C5-D4366893D2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4737" y="3918051"/>
            <a:ext cx="3587263" cy="2939948"/>
          </a:xfrm>
          <a:custGeom>
            <a:avLst/>
            <a:gdLst>
              <a:gd name="connsiteX0" fmla="*/ 2070613 w 3587263"/>
              <a:gd name="connsiteY0" fmla="*/ 0 h 2939948"/>
              <a:gd name="connsiteX1" fmla="*/ 3534758 w 3587263"/>
              <a:gd name="connsiteY1" fmla="*/ 606469 h 2939948"/>
              <a:gd name="connsiteX2" fmla="*/ 3587263 w 3587263"/>
              <a:gd name="connsiteY2" fmla="*/ 664240 h 2939948"/>
              <a:gd name="connsiteX3" fmla="*/ 3587263 w 3587263"/>
              <a:gd name="connsiteY3" fmla="*/ 2939948 h 2939948"/>
              <a:gd name="connsiteX4" fmla="*/ 193241 w 3587263"/>
              <a:gd name="connsiteY4" fmla="*/ 2939948 h 2939948"/>
              <a:gd name="connsiteX5" fmla="*/ 162719 w 3587263"/>
              <a:gd name="connsiteY5" fmla="*/ 2876589 h 2939948"/>
              <a:gd name="connsiteX6" fmla="*/ 0 w 3587263"/>
              <a:gd name="connsiteY6" fmla="*/ 2070613 h 2939948"/>
              <a:gd name="connsiteX7" fmla="*/ 2070613 w 3587263"/>
              <a:gd name="connsiteY7" fmla="*/ 0 h 293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263" h="2939948">
                <a:moveTo>
                  <a:pt x="2070613" y="0"/>
                </a:moveTo>
                <a:cubicBezTo>
                  <a:pt x="2642397" y="0"/>
                  <a:pt x="3160050" y="231761"/>
                  <a:pt x="3534758" y="606469"/>
                </a:cubicBezTo>
                <a:lnTo>
                  <a:pt x="3587263" y="664240"/>
                </a:lnTo>
                <a:lnTo>
                  <a:pt x="3587263" y="2939948"/>
                </a:lnTo>
                <a:lnTo>
                  <a:pt x="193241" y="2939948"/>
                </a:lnTo>
                <a:lnTo>
                  <a:pt x="162719" y="2876589"/>
                </a:lnTo>
                <a:cubicBezTo>
                  <a:pt x="57940" y="2628865"/>
                  <a:pt x="0" y="2356505"/>
                  <a:pt x="0" y="2070613"/>
                </a:cubicBezTo>
                <a:cubicBezTo>
                  <a:pt x="0" y="927045"/>
                  <a:pt x="927045" y="0"/>
                  <a:pt x="2070613"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91B43EC4-7D6F-44CA-82DD-103883D236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68827" y="4082142"/>
            <a:ext cx="3423175" cy="2775859"/>
          </a:xfrm>
          <a:custGeom>
            <a:avLst/>
            <a:gdLst>
              <a:gd name="connsiteX0" fmla="*/ 1906524 w 3423175"/>
              <a:gd name="connsiteY0" fmla="*/ 0 h 2775859"/>
              <a:gd name="connsiteX1" fmla="*/ 3377691 w 3423175"/>
              <a:gd name="connsiteY1" fmla="*/ 693798 h 2775859"/>
              <a:gd name="connsiteX2" fmla="*/ 3423175 w 3423175"/>
              <a:gd name="connsiteY2" fmla="*/ 754624 h 2775859"/>
              <a:gd name="connsiteX3" fmla="*/ 3423175 w 3423175"/>
              <a:gd name="connsiteY3" fmla="*/ 2775859 h 2775859"/>
              <a:gd name="connsiteX4" fmla="*/ 211114 w 3423175"/>
              <a:gd name="connsiteY4" fmla="*/ 2775859 h 2775859"/>
              <a:gd name="connsiteX5" fmla="*/ 149824 w 3423175"/>
              <a:gd name="connsiteY5" fmla="*/ 2648629 h 2775859"/>
              <a:gd name="connsiteX6" fmla="*/ 0 w 3423175"/>
              <a:gd name="connsiteY6" fmla="*/ 1906524 h 2775859"/>
              <a:gd name="connsiteX7" fmla="*/ 1906524 w 3423175"/>
              <a:gd name="connsiteY7" fmla="*/ 0 h 2775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3175" h="2775859">
                <a:moveTo>
                  <a:pt x="1906524" y="0"/>
                </a:moveTo>
                <a:cubicBezTo>
                  <a:pt x="2498805" y="0"/>
                  <a:pt x="3028006" y="270078"/>
                  <a:pt x="3377691" y="693798"/>
                </a:cubicBezTo>
                <a:lnTo>
                  <a:pt x="3423175" y="754624"/>
                </a:lnTo>
                <a:lnTo>
                  <a:pt x="3423175" y="2775859"/>
                </a:lnTo>
                <a:lnTo>
                  <a:pt x="211114" y="2775859"/>
                </a:lnTo>
                <a:lnTo>
                  <a:pt x="149824" y="2648629"/>
                </a:lnTo>
                <a:cubicBezTo>
                  <a:pt x="53349" y="2420536"/>
                  <a:pt x="0" y="2169760"/>
                  <a:pt x="0" y="1906524"/>
                </a:cubicBezTo>
                <a:cubicBezTo>
                  <a:pt x="0" y="853580"/>
                  <a:pt x="853580" y="0"/>
                  <a:pt x="190652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388" name="Picture 4" descr="A screenshot of a cell phone&#10;&#10;Description generated with very high confidence">
            <a:extLst>
              <a:ext uri="{FF2B5EF4-FFF2-40B4-BE49-F238E27FC236}">
                <a16:creationId xmlns:a16="http://schemas.microsoft.com/office/drawing/2014/main" id="{169FDC92-1E23-44F5-8B7B-75857AA175C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450091" y="4769963"/>
            <a:ext cx="2366690" cy="19229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578" name="Rectangle 2">
            <a:extLst>
              <a:ext uri="{FF2B5EF4-FFF2-40B4-BE49-F238E27FC236}">
                <a16:creationId xmlns:a16="http://schemas.microsoft.com/office/drawing/2014/main" id="{140D0F3A-D066-46F3-BD0E-48E0D76290E7}"/>
              </a:ext>
            </a:extLst>
          </p:cNvPr>
          <p:cNvSpPr>
            <a:spLocks noGrp="1" noChangeArrowheads="1"/>
          </p:cNvSpPr>
          <p:nvPr>
            <p:ph type="title" idx="4294967295"/>
          </p:nvPr>
        </p:nvSpPr>
        <p:spPr>
          <a:xfrm>
            <a:off x="4384039" y="365125"/>
            <a:ext cx="7164493" cy="1325563"/>
          </a:xfrm>
        </p:spPr>
        <p:txBody>
          <a:bodyPr vert="horz" lIns="91440" tIns="45720" rIns="91440" bIns="45720" rtlCol="0" anchor="ctr">
            <a:normAutofit/>
          </a:bodyPr>
          <a:lstStyle/>
          <a:p>
            <a:pPr marL="342900" indent="-342900">
              <a:defRPr/>
            </a:pPr>
            <a:r>
              <a:rPr lang="en-US" kern="1200">
                <a:solidFill>
                  <a:schemeClr val="tx1"/>
                </a:solidFill>
                <a:effectLst>
                  <a:outerShdw blurRad="38100" dist="38100" dir="2700000" algn="tl">
                    <a:srgbClr val="000000">
                      <a:alpha val="43137"/>
                    </a:srgbClr>
                  </a:outerShdw>
                </a:effectLst>
                <a:latin typeface="+mj-lt"/>
                <a:ea typeface="+mj-ea"/>
                <a:cs typeface="+mj-cs"/>
              </a:rPr>
              <a:t>When the temperature equals or exceeds 95</a:t>
            </a:r>
            <a:r>
              <a:rPr lang="en-US" kern="1200">
                <a:solidFill>
                  <a:schemeClr val="tx1"/>
                </a:solidFill>
                <a:effectLst>
                  <a:outerShdw blurRad="38100" dist="38100" dir="2700000" algn="tl">
                    <a:srgbClr val="000000">
                      <a:alpha val="43137"/>
                    </a:srgbClr>
                  </a:outerShdw>
                </a:effectLst>
                <a:latin typeface="+mj-lt"/>
                <a:ea typeface="+mj-ea"/>
                <a:cs typeface="+mj-cs"/>
                <a:sym typeface="Symbol"/>
              </a:rPr>
              <a:t></a:t>
            </a:r>
            <a:r>
              <a:rPr lang="en-US" kern="1200">
                <a:solidFill>
                  <a:schemeClr val="tx1"/>
                </a:solidFill>
                <a:effectLst>
                  <a:outerShdw blurRad="38100" dist="38100" dir="2700000" algn="tl">
                    <a:srgbClr val="000000">
                      <a:alpha val="43137"/>
                    </a:srgbClr>
                  </a:outerShdw>
                </a:effectLst>
                <a:latin typeface="+mj-lt"/>
                <a:ea typeface="+mj-ea"/>
                <a:cs typeface="+mj-cs"/>
              </a:rPr>
              <a:t> F</a:t>
            </a:r>
          </a:p>
        </p:txBody>
      </p:sp>
      <p:pic>
        <p:nvPicPr>
          <p:cNvPr id="18436" name="Picture 2" descr="C:\Users\amalia neidhardt\AppData\Local\Microsoft\Windows\Temporary Internet Files\Content.IE5\NE9H9DR9\MP900433100[1].jpg">
            <a:extLst>
              <a:ext uri="{FF2B5EF4-FFF2-40B4-BE49-F238E27FC236}">
                <a16:creationId xmlns:a16="http://schemas.microsoft.com/office/drawing/2014/main" id="{531534A5-269F-4FFC-B2D7-3A21380232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0060" y="1059747"/>
            <a:ext cx="3425957" cy="4738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24579" name="Rectangle 3">
            <a:extLst>
              <a:ext uri="{FF2B5EF4-FFF2-40B4-BE49-F238E27FC236}">
                <a16:creationId xmlns:a16="http://schemas.microsoft.com/office/drawing/2014/main" id="{EAB07DF3-7575-4EAC-878B-9EC759E32F6D}"/>
              </a:ext>
            </a:extLst>
          </p:cNvPr>
          <p:cNvSpPr>
            <a:spLocks noGrp="1" noChangeArrowheads="1"/>
          </p:cNvSpPr>
          <p:nvPr>
            <p:ph type="body" idx="4294967295"/>
          </p:nvPr>
        </p:nvSpPr>
        <p:spPr>
          <a:xfrm>
            <a:off x="4387515" y="2022601"/>
            <a:ext cx="7161017" cy="4154361"/>
          </a:xfrm>
        </p:spPr>
        <p:txBody>
          <a:bodyPr vert="horz" lIns="91440" tIns="45720" rIns="91440" bIns="45720" rtlCol="0">
            <a:normAutofit/>
          </a:bodyPr>
          <a:lstStyle/>
          <a:p>
            <a:pPr marL="111125">
              <a:spcBef>
                <a:spcPts val="600"/>
              </a:spcBef>
              <a:spcAft>
                <a:spcPts val="600"/>
              </a:spcAft>
              <a:defRPr/>
            </a:pPr>
            <a:r>
              <a:rPr lang="en-US" sz="3200" b="1" dirty="0"/>
              <a:t>You must implement additional preventive measures:</a:t>
            </a:r>
          </a:p>
          <a:p>
            <a:pPr marL="741362">
              <a:spcBef>
                <a:spcPts val="600"/>
              </a:spcBef>
              <a:spcAft>
                <a:spcPts val="600"/>
              </a:spcAft>
              <a:buSzPct val="84000"/>
              <a:defRPr/>
            </a:pPr>
            <a:r>
              <a:rPr lang="en-US" sz="3200" b="1" dirty="0"/>
              <a:t>Ensure effective communication (by voice, observation or electronic means).</a:t>
            </a:r>
          </a:p>
        </p:txBody>
      </p:sp>
    </p:spTree>
  </p:cSld>
  <p:clrMapOvr>
    <a:overrideClrMapping bg1="dk1" tx1="lt1" bg2="dk2" tx2="lt2" accent1="accent1" accent2="accent2" accent3="accent3" accent4="accent4" accent5="accent5" accent6="accent6" hlink="hlink" folHlink="folHlink"/>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2">
            <a:extLst>
              <a:ext uri="{FF2B5EF4-FFF2-40B4-BE49-F238E27FC236}">
                <a16:creationId xmlns:a16="http://schemas.microsoft.com/office/drawing/2014/main" id="{390F5533-995F-4721-AA03-35FD05352C5C}"/>
              </a:ext>
            </a:extLst>
          </p:cNvPr>
          <p:cNvSpPr txBox="1">
            <a:spLocks noChangeArrowheads="1"/>
          </p:cNvSpPr>
          <p:nvPr/>
        </p:nvSpPr>
        <p:spPr>
          <a:xfrm>
            <a:off x="5948331" y="113842"/>
            <a:ext cx="4977976" cy="1454051"/>
          </a:xfrm>
          <a:prstGeom prst="rect">
            <a:avLst/>
          </a:prstGeom>
        </p:spPr>
        <p:txBody>
          <a:bodyPr vert="horz" lIns="91440" tIns="45720" rIns="91440" bIns="45720" rtlCol="0" anchor="ctr">
            <a:normAutofit/>
          </a:bodyPr>
          <a:lstStyle/>
          <a:p>
            <a:pPr marL="342900" indent="-342900">
              <a:lnSpc>
                <a:spcPct val="90000"/>
              </a:lnSpc>
              <a:spcBef>
                <a:spcPct val="0"/>
              </a:spcBef>
              <a:spcAft>
                <a:spcPts val="600"/>
              </a:spcAft>
              <a:defRPr/>
            </a:pPr>
            <a:r>
              <a:rPr lang="en-US" sz="4400" kern="1200" dirty="0">
                <a:solidFill>
                  <a:srgbClr val="000000"/>
                </a:solidFill>
                <a:effectLst>
                  <a:outerShdw blurRad="38100" dist="38100" dir="2700000" algn="tl">
                    <a:srgbClr val="000000">
                      <a:alpha val="43137"/>
                    </a:srgbClr>
                  </a:outerShdw>
                </a:effectLst>
                <a:latin typeface="+mj-lt"/>
                <a:ea typeface="+mj-ea"/>
                <a:cs typeface="+mj-cs"/>
              </a:rPr>
              <a:t>Emergency Response Procedures</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Image result for emergency">
            <a:extLst>
              <a:ext uri="{FF2B5EF4-FFF2-40B4-BE49-F238E27FC236}">
                <a16:creationId xmlns:a16="http://schemas.microsoft.com/office/drawing/2014/main" id="{475128D4-22BE-4D39-A626-2F9632D3E9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619765"/>
            <a:ext cx="3661831" cy="16386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B1073D-A429-4755-A74E-B7DF3F396C20}"/>
              </a:ext>
            </a:extLst>
          </p:cNvPr>
          <p:cNvSpPr>
            <a:spLocks noGrp="1"/>
          </p:cNvSpPr>
          <p:nvPr>
            <p:ph idx="1"/>
          </p:nvPr>
        </p:nvSpPr>
        <p:spPr>
          <a:xfrm>
            <a:off x="6090574" y="1391478"/>
            <a:ext cx="5169188" cy="5466522"/>
          </a:xfrm>
        </p:spPr>
        <p:txBody>
          <a:bodyPr vert="horz" lIns="91440" tIns="45720" rIns="91440" bIns="45720" rtlCol="0" anchor="ctr">
            <a:normAutofit/>
          </a:bodyPr>
          <a:lstStyle/>
          <a:p>
            <a:pPr>
              <a:defRPr/>
            </a:pPr>
            <a:r>
              <a:rPr lang="en-US" dirty="0">
                <a:solidFill>
                  <a:srgbClr val="000000"/>
                </a:solidFill>
              </a:rPr>
              <a:t>Ensure effective communication</a:t>
            </a:r>
          </a:p>
          <a:p>
            <a:pPr>
              <a:defRPr/>
            </a:pPr>
            <a:r>
              <a:rPr lang="en-US" dirty="0">
                <a:solidFill>
                  <a:srgbClr val="000000"/>
                </a:solidFill>
              </a:rPr>
              <a:t>Respond to signs and symptoms of possible heat illness</a:t>
            </a:r>
          </a:p>
          <a:p>
            <a:pPr lvl="1">
              <a:spcBef>
                <a:spcPts val="0"/>
              </a:spcBef>
              <a:spcAft>
                <a:spcPts val="600"/>
              </a:spcAft>
              <a:defRPr/>
            </a:pPr>
            <a:r>
              <a:rPr lang="en-US" sz="2800" dirty="0">
                <a:solidFill>
                  <a:srgbClr val="000000"/>
                </a:solidFill>
              </a:rPr>
              <a:t>Supervisor to take immediate, appropriate action</a:t>
            </a:r>
          </a:p>
          <a:p>
            <a:pPr lvl="1">
              <a:spcBef>
                <a:spcPts val="0"/>
              </a:spcBef>
              <a:spcAft>
                <a:spcPts val="600"/>
              </a:spcAft>
              <a:defRPr/>
            </a:pPr>
            <a:r>
              <a:rPr lang="en-US" sz="2800" dirty="0">
                <a:solidFill>
                  <a:srgbClr val="000000"/>
                </a:solidFill>
              </a:rPr>
              <a:t>If indicators of serious heat illness, implement emergency response procedures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2">
            <a:extLst>
              <a:ext uri="{FF2B5EF4-FFF2-40B4-BE49-F238E27FC236}">
                <a16:creationId xmlns:a16="http://schemas.microsoft.com/office/drawing/2014/main" id="{390F5533-995F-4721-AA03-35FD05352C5C}"/>
              </a:ext>
            </a:extLst>
          </p:cNvPr>
          <p:cNvSpPr txBox="1">
            <a:spLocks noChangeArrowheads="1"/>
          </p:cNvSpPr>
          <p:nvPr/>
        </p:nvSpPr>
        <p:spPr>
          <a:xfrm>
            <a:off x="5948331" y="113842"/>
            <a:ext cx="4977976" cy="1454051"/>
          </a:xfrm>
          <a:prstGeom prst="rect">
            <a:avLst/>
          </a:prstGeom>
        </p:spPr>
        <p:txBody>
          <a:bodyPr vert="horz" lIns="91440" tIns="45720" rIns="91440" bIns="45720" rtlCol="0" anchor="ctr">
            <a:normAutofit/>
          </a:bodyPr>
          <a:lstStyle/>
          <a:p>
            <a:pPr marL="342900" indent="-342900">
              <a:lnSpc>
                <a:spcPct val="90000"/>
              </a:lnSpc>
              <a:spcBef>
                <a:spcPct val="0"/>
              </a:spcBef>
              <a:spcAft>
                <a:spcPts val="600"/>
              </a:spcAft>
              <a:defRPr/>
            </a:pPr>
            <a:r>
              <a:rPr lang="en-US" sz="4400" kern="1200" dirty="0">
                <a:solidFill>
                  <a:srgbClr val="000000"/>
                </a:solidFill>
                <a:effectLst>
                  <a:outerShdw blurRad="38100" dist="38100" dir="2700000" algn="tl">
                    <a:srgbClr val="000000">
                      <a:alpha val="43137"/>
                    </a:srgbClr>
                  </a:outerShdw>
                </a:effectLst>
                <a:latin typeface="+mj-lt"/>
                <a:ea typeface="+mj-ea"/>
                <a:cs typeface="+mj-cs"/>
              </a:rPr>
              <a:t>Emergency Response Procedures</a:t>
            </a:r>
          </a:p>
        </p:txBody>
      </p:sp>
      <p:sp>
        <p:nvSpPr>
          <p:cNvPr id="75"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194" name="Picture 2" descr="Image result for emergency">
            <a:extLst>
              <a:ext uri="{FF2B5EF4-FFF2-40B4-BE49-F238E27FC236}">
                <a16:creationId xmlns:a16="http://schemas.microsoft.com/office/drawing/2014/main" id="{475128D4-22BE-4D39-A626-2F9632D3E99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9349" y="2619765"/>
            <a:ext cx="3661831" cy="16386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B1073D-A429-4755-A74E-B7DF3F396C20}"/>
              </a:ext>
            </a:extLst>
          </p:cNvPr>
          <p:cNvSpPr>
            <a:spLocks noGrp="1"/>
          </p:cNvSpPr>
          <p:nvPr>
            <p:ph idx="1"/>
          </p:nvPr>
        </p:nvSpPr>
        <p:spPr>
          <a:xfrm>
            <a:off x="6090574" y="1391478"/>
            <a:ext cx="4977578" cy="5466522"/>
          </a:xfrm>
        </p:spPr>
        <p:txBody>
          <a:bodyPr vert="horz" lIns="91440" tIns="45720" rIns="91440" bIns="45720" rtlCol="0" anchor="ctr">
            <a:normAutofit/>
          </a:bodyPr>
          <a:lstStyle/>
          <a:p>
            <a:pPr>
              <a:defRPr/>
            </a:pPr>
            <a:r>
              <a:rPr lang="en-US" sz="2400" dirty="0">
                <a:solidFill>
                  <a:srgbClr val="000000"/>
                </a:solidFill>
              </a:rPr>
              <a:t>Respond to signs and symptoms of possible heat illness</a:t>
            </a:r>
          </a:p>
          <a:p>
            <a:pPr lvl="1">
              <a:spcBef>
                <a:spcPts val="0"/>
              </a:spcBef>
              <a:spcAft>
                <a:spcPts val="600"/>
              </a:spcAft>
              <a:defRPr/>
            </a:pPr>
            <a:r>
              <a:rPr lang="en-US" dirty="0">
                <a:solidFill>
                  <a:srgbClr val="000000"/>
                </a:solidFill>
              </a:rPr>
              <a:t>Employees exhibiting or reporting signs or symptoms of heat illness shall be monitored and not left alone.  Onsite first aid or appropriate emergency medical services shall be offered.</a:t>
            </a:r>
          </a:p>
          <a:p>
            <a:pPr lvl="1">
              <a:spcBef>
                <a:spcPts val="0"/>
              </a:spcBef>
              <a:spcAft>
                <a:spcPts val="600"/>
              </a:spcAft>
              <a:defRPr/>
            </a:pPr>
            <a:r>
              <a:rPr lang="en-US" dirty="0">
                <a:solidFill>
                  <a:srgbClr val="000000"/>
                </a:solidFill>
              </a:rPr>
              <a:t>Contact emergency medical services and ensure that clear and precise directions to the site can be provided</a:t>
            </a:r>
          </a:p>
        </p:txBody>
      </p:sp>
    </p:spTree>
    <p:extLst>
      <p:ext uri="{BB962C8B-B14F-4D97-AF65-F5344CB8AC3E}">
        <p14:creationId xmlns:p14="http://schemas.microsoft.com/office/powerpoint/2010/main" val="2593887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2">
            <a:extLst>
              <a:ext uri="{FF2B5EF4-FFF2-40B4-BE49-F238E27FC236}">
                <a16:creationId xmlns:a16="http://schemas.microsoft.com/office/drawing/2014/main" id="{6D15DB32-392E-47D2-8E22-04546B450939}"/>
              </a:ext>
            </a:extLst>
          </p:cNvPr>
          <p:cNvSpPr txBox="1">
            <a:spLocks noChangeArrowheads="1"/>
          </p:cNvSpPr>
          <p:nvPr/>
        </p:nvSpPr>
        <p:spPr>
          <a:xfrm>
            <a:off x="6094105" y="802955"/>
            <a:ext cx="4977976" cy="1454051"/>
          </a:xfrm>
          <a:prstGeom prst="rect">
            <a:avLst/>
          </a:prstGeom>
        </p:spPr>
        <p:txBody>
          <a:bodyPr vert="horz" lIns="91440" tIns="45720" rIns="91440" bIns="45720" rtlCol="0" anchor="ctr">
            <a:normAutofit/>
          </a:bodyPr>
          <a:lstStyle/>
          <a:p>
            <a:pPr>
              <a:lnSpc>
                <a:spcPct val="90000"/>
              </a:lnSpc>
              <a:spcBef>
                <a:spcPct val="0"/>
              </a:spcBef>
              <a:spcAft>
                <a:spcPts val="600"/>
              </a:spcAft>
              <a:defRPr/>
            </a:pPr>
            <a:r>
              <a:rPr lang="en-US" sz="4400" kern="1200">
                <a:solidFill>
                  <a:srgbClr val="000000"/>
                </a:solidFill>
                <a:effectLst>
                  <a:outerShdw blurRad="38100" dist="38100" dir="2700000" algn="tl">
                    <a:srgbClr val="000000">
                      <a:alpha val="43137"/>
                    </a:srgbClr>
                  </a:outerShdw>
                </a:effectLst>
                <a:latin typeface="+mj-lt"/>
                <a:ea typeface="+mj-ea"/>
                <a:cs typeface="+mj-cs"/>
              </a:rPr>
              <a:t>Address Lack of Acclimatization</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0" name="Graphic 69" descr="Stopwatch">
            <a:extLst>
              <a:ext uri="{FF2B5EF4-FFF2-40B4-BE49-F238E27FC236}">
                <a16:creationId xmlns:a16="http://schemas.microsoft.com/office/drawing/2014/main" id="{9706C97B-BE09-408B-BBFE-92315DAD78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23554" name="Rectangle 3">
            <a:extLst>
              <a:ext uri="{FF2B5EF4-FFF2-40B4-BE49-F238E27FC236}">
                <a16:creationId xmlns:a16="http://schemas.microsoft.com/office/drawing/2014/main" id="{5AECC33D-BDD9-4BE2-90C8-837D3C96742F}"/>
              </a:ext>
            </a:extLst>
          </p:cNvPr>
          <p:cNvSpPr>
            <a:spLocks noGrp="1" noChangeArrowheads="1"/>
          </p:cNvSpPr>
          <p:nvPr>
            <p:ph type="body" idx="4294967295"/>
          </p:nvPr>
        </p:nvSpPr>
        <p:spPr>
          <a:xfrm>
            <a:off x="6090574" y="2421682"/>
            <a:ext cx="4977578" cy="4668231"/>
          </a:xfrm>
        </p:spPr>
        <p:txBody>
          <a:bodyPr vert="horz" lIns="91440" tIns="45720" rIns="91440" bIns="45720" rtlCol="0" anchor="ctr">
            <a:normAutofit/>
          </a:bodyPr>
          <a:lstStyle/>
          <a:p>
            <a:pPr marL="457200" lvl="2">
              <a:spcAft>
                <a:spcPts val="1200"/>
              </a:spcAft>
              <a:buSzPct val="84000"/>
              <a:defRPr/>
            </a:pPr>
            <a:r>
              <a:rPr lang="en-US" sz="2800" b="1" dirty="0">
                <a:solidFill>
                  <a:srgbClr val="000000"/>
                </a:solidFill>
              </a:rPr>
              <a:t>Determine how your company will:</a:t>
            </a:r>
          </a:p>
          <a:p>
            <a:pPr marL="699516" lvl="1">
              <a:spcBef>
                <a:spcPct val="0"/>
              </a:spcBef>
              <a:buSzPct val="84000"/>
              <a:defRPr/>
            </a:pPr>
            <a:r>
              <a:rPr lang="en-US" sz="2800" b="1" dirty="0">
                <a:solidFill>
                  <a:srgbClr val="000000"/>
                </a:solidFill>
              </a:rPr>
              <a:t>Lessen the intensity and/or shift length of the newly-hired employees’ work during a two or more week break-in period;</a:t>
            </a:r>
          </a:p>
          <a:p>
            <a:pPr marL="699516" lvl="1">
              <a:spcBef>
                <a:spcPts val="600"/>
              </a:spcBef>
              <a:buSzPct val="84000"/>
              <a:defRPr/>
            </a:pPr>
            <a:r>
              <a:rPr lang="en-US" sz="2800" b="1" dirty="0">
                <a:solidFill>
                  <a:srgbClr val="000000"/>
                </a:solidFill>
              </a:rPr>
              <a:t>Be extra-vigilant with your employees to recognize immediately symptoms of possible heat illness.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A11FEF-7461-4B5A-92CF-42C023561F71}"/>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kern="1200" dirty="0">
                <a:solidFill>
                  <a:schemeClr val="bg1"/>
                </a:solidFill>
                <a:latin typeface="+mj-lt"/>
                <a:ea typeface="+mj-ea"/>
                <a:cs typeface="+mj-cs"/>
              </a:rPr>
              <a:t>Signs of Heat Related Illness</a:t>
            </a:r>
          </a:p>
        </p:txBody>
      </p:sp>
      <p:sp>
        <p:nvSpPr>
          <p:cNvPr id="3" name="Text Placeholder 2">
            <a:extLst>
              <a:ext uri="{FF2B5EF4-FFF2-40B4-BE49-F238E27FC236}">
                <a16:creationId xmlns:a16="http://schemas.microsoft.com/office/drawing/2014/main" id="{6E7BB808-4A8D-49DC-BD34-7507D49417C5}"/>
              </a:ext>
            </a:extLst>
          </p:cNvPr>
          <p:cNvSpPr>
            <a:spLocks noGrp="1"/>
          </p:cNvSpPr>
          <p:nvPr>
            <p:ph type="body" idx="1"/>
          </p:nvPr>
        </p:nvSpPr>
        <p:spPr>
          <a:xfrm>
            <a:off x="6746627" y="4750893"/>
            <a:ext cx="4645250" cy="1147863"/>
          </a:xfrm>
        </p:spPr>
        <p:txBody>
          <a:bodyPr vert="horz" lIns="91440" tIns="45720" rIns="91440" bIns="45720" rtlCol="0" anchor="t">
            <a:normAutofit/>
          </a:bodyPr>
          <a:lstStyle/>
          <a:p>
            <a:endParaRPr lang="en-US" sz="2000" kern="1200">
              <a:solidFill>
                <a:schemeClr val="bg1"/>
              </a:solidFill>
              <a:latin typeface="+mn-lt"/>
              <a:ea typeface="+mn-ea"/>
              <a:cs typeface="+mn-cs"/>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Medical">
            <a:extLst>
              <a:ext uri="{FF2B5EF4-FFF2-40B4-BE49-F238E27FC236}">
                <a16:creationId xmlns:a16="http://schemas.microsoft.com/office/drawing/2014/main" id="{1A0F0DEE-8DAB-4932-932E-452345F03E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19382" y="720993"/>
            <a:ext cx="4047843" cy="4047843"/>
          </a:xfrm>
          <a:prstGeom prst="rect">
            <a:avLst/>
          </a:prstGeom>
        </p:spPr>
      </p:pic>
    </p:spTree>
    <p:extLst>
      <p:ext uri="{BB962C8B-B14F-4D97-AF65-F5344CB8AC3E}">
        <p14:creationId xmlns:p14="http://schemas.microsoft.com/office/powerpoint/2010/main" val="386648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290" name="Rectangle 2">
            <a:extLst>
              <a:ext uri="{FF2B5EF4-FFF2-40B4-BE49-F238E27FC236}">
                <a16:creationId xmlns:a16="http://schemas.microsoft.com/office/drawing/2014/main" id="{3CE660FF-0CDA-4BF2-8E18-B05E9297830C}"/>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pPr algn="ctr"/>
            <a:r>
              <a:rPr lang="en-US" altLang="en-US" b="1" dirty="0">
                <a:solidFill>
                  <a:srgbClr val="000000"/>
                </a:solidFill>
              </a:rPr>
              <a:t>Heat Disorders and Health Effects</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292" name="Picture 6">
            <a:extLst>
              <a:ext uri="{FF2B5EF4-FFF2-40B4-BE49-F238E27FC236}">
                <a16:creationId xmlns:a16="http://schemas.microsoft.com/office/drawing/2014/main" id="{B7AEB27D-D0F3-45D1-8083-E66DE892B11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2901" r="1" b="1"/>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2291" name="Rectangle 3">
            <a:extLst>
              <a:ext uri="{FF2B5EF4-FFF2-40B4-BE49-F238E27FC236}">
                <a16:creationId xmlns:a16="http://schemas.microsoft.com/office/drawing/2014/main" id="{DAF3D45A-DEEA-45FB-B717-D06668160D86}"/>
              </a:ext>
            </a:extLst>
          </p:cNvPr>
          <p:cNvSpPr>
            <a:spLocks noGrp="1" noChangeArrowheads="1"/>
          </p:cNvSpPr>
          <p:nvPr>
            <p:ph type="body" idx="4294967295"/>
          </p:nvPr>
        </p:nvSpPr>
        <p:spPr>
          <a:xfrm>
            <a:off x="6090574" y="2421682"/>
            <a:ext cx="4977578" cy="3639289"/>
          </a:xfrm>
        </p:spPr>
        <p:txBody>
          <a:bodyPr vert="horz" lIns="91440" tIns="45720" rIns="91440" bIns="45720" rtlCol="0" anchor="ctr">
            <a:normAutofit lnSpcReduction="10000"/>
          </a:bodyPr>
          <a:lstStyle/>
          <a:p>
            <a:r>
              <a:rPr lang="en-US" altLang="en-US" sz="3200" b="1" dirty="0">
                <a:solidFill>
                  <a:srgbClr val="000000"/>
                </a:solidFill>
              </a:rPr>
              <a:t>Heat rash</a:t>
            </a:r>
          </a:p>
          <a:p>
            <a:endParaRPr lang="en-US" altLang="en-US" sz="3200" b="1" dirty="0">
              <a:solidFill>
                <a:srgbClr val="000000"/>
              </a:solidFill>
            </a:endParaRPr>
          </a:p>
          <a:p>
            <a:r>
              <a:rPr lang="en-US" altLang="en-US" sz="3200" b="1" dirty="0">
                <a:solidFill>
                  <a:srgbClr val="000000"/>
                </a:solidFill>
              </a:rPr>
              <a:t>Heat cramps</a:t>
            </a:r>
          </a:p>
          <a:p>
            <a:endParaRPr lang="en-US" altLang="en-US" sz="3200" b="1" dirty="0">
              <a:solidFill>
                <a:srgbClr val="000000"/>
              </a:solidFill>
            </a:endParaRPr>
          </a:p>
          <a:p>
            <a:r>
              <a:rPr lang="en-US" altLang="en-US" sz="3200" b="1" dirty="0">
                <a:solidFill>
                  <a:srgbClr val="000000"/>
                </a:solidFill>
              </a:rPr>
              <a:t>Heat exhaustion</a:t>
            </a:r>
          </a:p>
          <a:p>
            <a:endParaRPr lang="en-US" altLang="en-US" sz="3200" b="1" dirty="0">
              <a:solidFill>
                <a:srgbClr val="000000"/>
              </a:solidFill>
            </a:endParaRPr>
          </a:p>
          <a:p>
            <a:r>
              <a:rPr lang="en-US" altLang="en-US" sz="3200" b="1" dirty="0">
                <a:solidFill>
                  <a:srgbClr val="000000"/>
                </a:solidFill>
              </a:rPr>
              <a:t>Heat stroke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314" name="Rectangle 2">
            <a:extLst>
              <a:ext uri="{FF2B5EF4-FFF2-40B4-BE49-F238E27FC236}">
                <a16:creationId xmlns:a16="http://schemas.microsoft.com/office/drawing/2014/main" id="{BB97CE06-C8E9-4279-BF1F-8639A9A79613}"/>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kern="1200" dirty="0">
                <a:solidFill>
                  <a:srgbClr val="000000"/>
                </a:solidFill>
                <a:latin typeface="+mj-lt"/>
                <a:ea typeface="+mj-ea"/>
                <a:cs typeface="+mj-cs"/>
              </a:rPr>
              <a:t>Heat Rash</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6" name="Picture 8" descr="MCj04325050000[1]">
            <a:extLst>
              <a:ext uri="{FF2B5EF4-FFF2-40B4-BE49-F238E27FC236}">
                <a16:creationId xmlns:a16="http://schemas.microsoft.com/office/drawing/2014/main" id="{DB80C30D-1D9D-4A39-9EB5-90C92E9DBF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49" y="2128074"/>
            <a:ext cx="3661831" cy="262205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a:extLst>
              <a:ext uri="{FF2B5EF4-FFF2-40B4-BE49-F238E27FC236}">
                <a16:creationId xmlns:a16="http://schemas.microsoft.com/office/drawing/2014/main" id="{A3C49970-A630-41D2-A995-AA54A27F1581}"/>
              </a:ext>
            </a:extLst>
          </p:cNvPr>
          <p:cNvSpPr>
            <a:spLocks noGrp="1" noChangeArrowheads="1"/>
          </p:cNvSpPr>
          <p:nvPr>
            <p:ph type="body" idx="4294967295"/>
          </p:nvPr>
        </p:nvSpPr>
        <p:spPr>
          <a:xfrm>
            <a:off x="6090574" y="2421682"/>
            <a:ext cx="4977578" cy="4071883"/>
          </a:xfrm>
        </p:spPr>
        <p:txBody>
          <a:bodyPr vert="horz" lIns="91440" tIns="45720" rIns="91440" bIns="45720" rtlCol="0" anchor="ctr">
            <a:normAutofit fontScale="85000" lnSpcReduction="20000"/>
          </a:bodyPr>
          <a:lstStyle/>
          <a:p>
            <a:r>
              <a:rPr lang="en-US" altLang="en-US" sz="3000" dirty="0">
                <a:solidFill>
                  <a:srgbClr val="000000"/>
                </a:solidFill>
              </a:rPr>
              <a:t>Most common problem in hot work environments</a:t>
            </a:r>
          </a:p>
          <a:p>
            <a:endParaRPr lang="en-US" altLang="en-US" sz="3000" dirty="0">
              <a:solidFill>
                <a:srgbClr val="000000"/>
              </a:solidFill>
            </a:endParaRPr>
          </a:p>
          <a:p>
            <a:r>
              <a:rPr lang="en-US" altLang="en-US" sz="3000" b="1" dirty="0">
                <a:solidFill>
                  <a:srgbClr val="000000"/>
                </a:solidFill>
              </a:rPr>
              <a:t>Symptoms</a:t>
            </a:r>
          </a:p>
          <a:p>
            <a:pPr marL="742950" lvl="1"/>
            <a:r>
              <a:rPr lang="en-US" altLang="en-US" sz="3000" dirty="0">
                <a:solidFill>
                  <a:srgbClr val="000000"/>
                </a:solidFill>
              </a:rPr>
              <a:t>Prickly heat is manifested as red papules and usually appears in areas where the clothing is restrictive</a:t>
            </a:r>
          </a:p>
          <a:p>
            <a:pPr marL="742950" lvl="1"/>
            <a:endParaRPr lang="en-US" altLang="en-US" sz="3000" dirty="0">
              <a:solidFill>
                <a:srgbClr val="000000"/>
              </a:solidFill>
            </a:endParaRPr>
          </a:p>
          <a:p>
            <a:pPr marL="742950" lvl="1"/>
            <a:r>
              <a:rPr lang="en-US" altLang="en-US" sz="3000" dirty="0">
                <a:solidFill>
                  <a:srgbClr val="000000"/>
                </a:solidFill>
              </a:rPr>
              <a:t>Sweat cannot freely evaporate from the skin and sweat ducts become plugged</a:t>
            </a:r>
          </a:p>
          <a:p>
            <a:endParaRPr lang="en-US" altLang="en-US" sz="3000" dirty="0">
              <a:solidFill>
                <a:srgbClr val="000000"/>
              </a:solidFill>
            </a:endParaRPr>
          </a:p>
          <a:p>
            <a:endParaRPr lang="en-US" altLang="en-US" sz="2000" dirty="0">
              <a:solidFill>
                <a:srgbClr val="000000"/>
              </a:solidFill>
            </a:endParaRPr>
          </a:p>
          <a:p>
            <a:endParaRPr lang="en-US" altLang="en-US" sz="20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B30D5FE-FCA2-4B7A-9FBE-69E4F6774327}"/>
              </a:ext>
            </a:extLst>
          </p:cNvPr>
          <p:cNvSpPr>
            <a:spLocks noGrp="1"/>
          </p:cNvSpPr>
          <p:nvPr>
            <p:ph type="title"/>
          </p:nvPr>
        </p:nvSpPr>
        <p:spPr>
          <a:xfrm>
            <a:off x="5961583" y="199005"/>
            <a:ext cx="4977976" cy="1454051"/>
          </a:xfrm>
        </p:spPr>
        <p:txBody>
          <a:bodyPr>
            <a:normAutofit/>
          </a:bodyPr>
          <a:lstStyle/>
          <a:p>
            <a:r>
              <a:rPr lang="en-US" dirty="0">
                <a:solidFill>
                  <a:srgbClr val="000000"/>
                </a:solidFill>
              </a:rPr>
              <a:t>Heat Illness Prevention Plan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Checkmark">
            <a:extLst>
              <a:ext uri="{FF2B5EF4-FFF2-40B4-BE49-F238E27FC236}">
                <a16:creationId xmlns:a16="http://schemas.microsoft.com/office/drawing/2014/main" id="{5A47BFC1-6877-4B33-8EBD-7E6DD0A5CC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39497074-731C-49C3-9B67-FC2763A9740B}"/>
              </a:ext>
            </a:extLst>
          </p:cNvPr>
          <p:cNvSpPr>
            <a:spLocks noGrp="1"/>
          </p:cNvSpPr>
          <p:nvPr>
            <p:ph idx="1"/>
          </p:nvPr>
        </p:nvSpPr>
        <p:spPr>
          <a:xfrm>
            <a:off x="6090574" y="1629090"/>
            <a:ext cx="4977578" cy="5228910"/>
          </a:xfrm>
        </p:spPr>
        <p:txBody>
          <a:bodyPr anchor="ctr">
            <a:normAutofit fontScale="92500" lnSpcReduction="10000"/>
          </a:bodyPr>
          <a:lstStyle/>
          <a:p>
            <a:r>
              <a:rPr lang="en-US" sz="3200" dirty="0">
                <a:solidFill>
                  <a:srgbClr val="000000"/>
                </a:solidFill>
              </a:rPr>
              <a:t>The employer shall establish, implement, and maintain, an effective heat illness prevention plan.</a:t>
            </a:r>
          </a:p>
          <a:p>
            <a:r>
              <a:rPr lang="en-US" sz="3200" dirty="0">
                <a:solidFill>
                  <a:srgbClr val="000000"/>
                </a:solidFill>
              </a:rPr>
              <a:t>In addition to initial training, employees will be retrained annually. </a:t>
            </a:r>
          </a:p>
          <a:p>
            <a:r>
              <a:rPr lang="en-US" sz="3200" dirty="0"/>
              <a:t>Training records will be maintained and will include the date of the training, who performed the training, who attended the training, and the subject(s) covered.</a:t>
            </a:r>
            <a:endParaRPr lang="en-US" sz="3200" dirty="0">
              <a:solidFill>
                <a:srgbClr val="000000"/>
              </a:solidFill>
            </a:endParaRPr>
          </a:p>
        </p:txBody>
      </p:sp>
    </p:spTree>
    <p:extLst>
      <p:ext uri="{BB962C8B-B14F-4D97-AF65-F5344CB8AC3E}">
        <p14:creationId xmlns:p14="http://schemas.microsoft.com/office/powerpoint/2010/main" val="3754218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338" name="Rectangle 2">
            <a:extLst>
              <a:ext uri="{FF2B5EF4-FFF2-40B4-BE49-F238E27FC236}">
                <a16:creationId xmlns:a16="http://schemas.microsoft.com/office/drawing/2014/main" id="{C0140881-1341-476E-82F1-DC08F2C68924}"/>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kern="1200">
                <a:solidFill>
                  <a:srgbClr val="000000"/>
                </a:solidFill>
                <a:latin typeface="+mj-lt"/>
                <a:ea typeface="+mj-ea"/>
                <a:cs typeface="+mj-cs"/>
              </a:rPr>
              <a:t>Heat Rash</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340" name="Picture 11" descr="MCSL01391_0000[1]">
            <a:extLst>
              <a:ext uri="{FF2B5EF4-FFF2-40B4-BE49-F238E27FC236}">
                <a16:creationId xmlns:a16="http://schemas.microsoft.com/office/drawing/2014/main" id="{71BCA378-4B06-4F88-8E11-4FEB0C90C8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332913" y="1629089"/>
            <a:ext cx="1854702" cy="362002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B822EE0A-DE83-44EE-A25B-FC30A216A909}"/>
              </a:ext>
            </a:extLst>
          </p:cNvPr>
          <p:cNvSpPr>
            <a:spLocks noGrp="1" noChangeArrowheads="1"/>
          </p:cNvSpPr>
          <p:nvPr>
            <p:ph type="body" idx="4294967295"/>
          </p:nvPr>
        </p:nvSpPr>
        <p:spPr>
          <a:xfrm>
            <a:off x="6090574" y="2421682"/>
            <a:ext cx="4977578" cy="3639289"/>
          </a:xfrm>
        </p:spPr>
        <p:txBody>
          <a:bodyPr vert="horz" lIns="91440" tIns="45720" rIns="91440" bIns="45720" rtlCol="0" anchor="ctr">
            <a:normAutofit fontScale="92500" lnSpcReduction="20000"/>
          </a:bodyPr>
          <a:lstStyle/>
          <a:p>
            <a:r>
              <a:rPr lang="en-US" altLang="en-US" sz="3000" b="1" dirty="0">
                <a:solidFill>
                  <a:srgbClr val="000000"/>
                </a:solidFill>
              </a:rPr>
              <a:t>Prevention </a:t>
            </a:r>
          </a:p>
          <a:p>
            <a:pPr marL="742950" lvl="1"/>
            <a:r>
              <a:rPr lang="en-US" altLang="en-US" sz="3000" dirty="0">
                <a:solidFill>
                  <a:srgbClr val="000000"/>
                </a:solidFill>
              </a:rPr>
              <a:t>Prevented by breathable clothing, thorough          cleansing of the skin </a:t>
            </a:r>
          </a:p>
          <a:p>
            <a:endParaRPr lang="en-US" altLang="en-US" sz="3000" dirty="0">
              <a:solidFill>
                <a:srgbClr val="000000"/>
              </a:solidFill>
            </a:endParaRPr>
          </a:p>
          <a:p>
            <a:endParaRPr lang="en-US" altLang="en-US" sz="3000" dirty="0">
              <a:solidFill>
                <a:srgbClr val="000000"/>
              </a:solidFill>
            </a:endParaRPr>
          </a:p>
          <a:p>
            <a:r>
              <a:rPr lang="en-US" altLang="en-US" sz="3000" b="1" dirty="0">
                <a:solidFill>
                  <a:srgbClr val="000000"/>
                </a:solidFill>
              </a:rPr>
              <a:t>Treatment</a:t>
            </a:r>
          </a:p>
          <a:p>
            <a:pPr marL="742950" lvl="1"/>
            <a:r>
              <a:rPr lang="en-US" altLang="en-US" sz="3000" dirty="0">
                <a:solidFill>
                  <a:srgbClr val="000000"/>
                </a:solidFill>
              </a:rPr>
              <a:t>Treated by keeping skin dry, use of cooled sleeping quarters, calamine lotion </a:t>
            </a:r>
          </a:p>
          <a:p>
            <a:endParaRPr lang="en-US" altLang="en-US" sz="2000" dirty="0">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2A7F263-1570-40A8-808A-CB2CD92DE05F}"/>
              </a:ext>
            </a:extLst>
          </p:cNvPr>
          <p:cNvSpPr>
            <a:spLocks noGrp="1" noChangeArrowheads="1"/>
          </p:cNvSpPr>
          <p:nvPr>
            <p:ph type="title" idx="4294967295"/>
          </p:nvPr>
        </p:nvSpPr>
        <p:spPr>
          <a:xfrm>
            <a:off x="5234260" y="785611"/>
            <a:ext cx="5992540" cy="1314853"/>
          </a:xfrm>
        </p:spPr>
        <p:txBody>
          <a:bodyPr vert="horz" lIns="91440" tIns="45720" rIns="91440" bIns="45720" rtlCol="0" anchor="b">
            <a:normAutofit/>
          </a:bodyPr>
          <a:lstStyle/>
          <a:p>
            <a:r>
              <a:rPr lang="en-US" altLang="en-US" sz="4000" kern="1200" dirty="0">
                <a:solidFill>
                  <a:schemeClr val="tx1"/>
                </a:solidFill>
                <a:latin typeface="+mj-lt"/>
                <a:ea typeface="+mj-ea"/>
                <a:cs typeface="+mj-cs"/>
              </a:rPr>
              <a:t>Heat Cramps</a:t>
            </a:r>
          </a:p>
        </p:txBody>
      </p:sp>
      <p:sp>
        <p:nvSpPr>
          <p:cNvPr id="15363" name="Rectangle 3">
            <a:extLst>
              <a:ext uri="{FF2B5EF4-FFF2-40B4-BE49-F238E27FC236}">
                <a16:creationId xmlns:a16="http://schemas.microsoft.com/office/drawing/2014/main" id="{8A0FF853-C111-4301-8754-116694601541}"/>
              </a:ext>
            </a:extLst>
          </p:cNvPr>
          <p:cNvSpPr>
            <a:spLocks noGrp="1" noChangeArrowheads="1"/>
          </p:cNvSpPr>
          <p:nvPr>
            <p:ph type="body" idx="4294967295"/>
          </p:nvPr>
        </p:nvSpPr>
        <p:spPr>
          <a:xfrm>
            <a:off x="5024646" y="2422200"/>
            <a:ext cx="6147073" cy="3108424"/>
          </a:xfrm>
        </p:spPr>
        <p:txBody>
          <a:bodyPr vert="horz" lIns="91440" tIns="45720" rIns="91440" bIns="45720" rtlCol="0">
            <a:normAutofit fontScale="25000" lnSpcReduction="20000"/>
          </a:bodyPr>
          <a:lstStyle/>
          <a:p>
            <a:endParaRPr lang="en-US" altLang="en-US" sz="1500" dirty="0"/>
          </a:p>
          <a:p>
            <a:r>
              <a:rPr lang="en-US" altLang="en-US" sz="11200" dirty="0"/>
              <a:t>May result after excessive water loss, sweating, dehydration</a:t>
            </a:r>
          </a:p>
          <a:p>
            <a:endParaRPr lang="en-US" altLang="en-US" sz="11200" dirty="0"/>
          </a:p>
          <a:p>
            <a:r>
              <a:rPr lang="en-US" altLang="en-US" sz="11200" b="1" dirty="0"/>
              <a:t>Symptoms</a:t>
            </a:r>
            <a:r>
              <a:rPr lang="en-US" altLang="en-US" sz="11200" dirty="0"/>
              <a:t> </a:t>
            </a:r>
          </a:p>
          <a:p>
            <a:pPr marL="742950" lvl="1"/>
            <a:r>
              <a:rPr lang="en-US" altLang="en-US" sz="11200" dirty="0"/>
              <a:t>Shriveled skin, sunken eyes, dry mouth and tongue</a:t>
            </a:r>
          </a:p>
          <a:p>
            <a:endParaRPr lang="en-US" altLang="en-US" sz="11200" dirty="0"/>
          </a:p>
          <a:p>
            <a:pPr marL="742950" lvl="1"/>
            <a:r>
              <a:rPr lang="en-US" altLang="en-US" sz="11200" dirty="0"/>
              <a:t>Severe pain and cramps in legs and abdomen, fainting or dizziness, weakness, profuse sweating, and headaches</a:t>
            </a:r>
          </a:p>
          <a:p>
            <a:pPr marL="742950" lvl="1"/>
            <a:endParaRPr lang="en-US" altLang="en-US" sz="1500" dirty="0"/>
          </a:p>
        </p:txBody>
      </p:sp>
      <p:sp>
        <p:nvSpPr>
          <p:cNvPr id="73" name="Rectangle 72">
            <a:extLst>
              <a:ext uri="{FF2B5EF4-FFF2-40B4-BE49-F238E27FC236}">
                <a16:creationId xmlns:a16="http://schemas.microsoft.com/office/drawing/2014/main" id="{85EE8969-963B-4684-B457-EC3E23FEE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654296" cy="6861717"/>
          </a:xfrm>
          <a:prstGeom prst="rect">
            <a:avLst/>
          </a:prstGeom>
          <a:solidFill>
            <a:schemeClr val="bg1">
              <a:lumMod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E7E6E6"/>
              </a:solidFill>
              <a:effectLst/>
              <a:uLnTx/>
              <a:uFillTx/>
              <a:latin typeface="Calibri" panose="020F0502020204030204"/>
              <a:ea typeface="+mn-ea"/>
              <a:cs typeface="+mn-cs"/>
            </a:endParaRPr>
          </a:p>
        </p:txBody>
      </p:sp>
      <p:sp>
        <p:nvSpPr>
          <p:cNvPr id="75" name="Rounded Rectangle 13">
            <a:extLst>
              <a:ext uri="{FF2B5EF4-FFF2-40B4-BE49-F238E27FC236}">
                <a16:creationId xmlns:a16="http://schemas.microsoft.com/office/drawing/2014/main" id="{FF6CD192-AEC2-4532-8B04-F02223764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655" y="986164"/>
            <a:ext cx="3373935" cy="4358546"/>
          </a:xfrm>
          <a:prstGeom prst="roundRect">
            <a:avLst>
              <a:gd name="adj" fmla="val 2462"/>
            </a:avLst>
          </a:prstGeom>
          <a:solidFill>
            <a:schemeClr val="bg1"/>
          </a:solid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364" name="Picture 6" descr="pic5">
            <a:extLst>
              <a:ext uri="{FF2B5EF4-FFF2-40B4-BE49-F238E27FC236}">
                <a16:creationId xmlns:a16="http://schemas.microsoft.com/office/drawing/2014/main" id="{56A2F29A-D7CD-4381-B14F-2DE88F2D504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78368" y="1335575"/>
            <a:ext cx="1502944" cy="37072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7" name="Straight Connector 76">
            <a:extLst>
              <a:ext uri="{FF2B5EF4-FFF2-40B4-BE49-F238E27FC236}">
                <a16:creationId xmlns:a16="http://schemas.microsoft.com/office/drawing/2014/main" id="{ED22D97A-9000-40A1-A671-A23DB8BF93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54983" y="2422200"/>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86" name="Rectangle 2">
            <a:extLst>
              <a:ext uri="{FF2B5EF4-FFF2-40B4-BE49-F238E27FC236}">
                <a16:creationId xmlns:a16="http://schemas.microsoft.com/office/drawing/2014/main" id="{ECB318C5-4AB3-480C-B76E-C3FEB5449A5E}"/>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kern="1200" dirty="0">
                <a:solidFill>
                  <a:srgbClr val="000000"/>
                </a:solidFill>
                <a:latin typeface="+mj-lt"/>
                <a:ea typeface="+mj-ea"/>
                <a:cs typeface="+mj-cs"/>
              </a:rPr>
              <a:t>Heat Cramps</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388" name="Picture 4" descr="MPj04222740000[1]">
            <a:extLst>
              <a:ext uri="{FF2B5EF4-FFF2-40B4-BE49-F238E27FC236}">
                <a16:creationId xmlns:a16="http://schemas.microsoft.com/office/drawing/2014/main" id="{D9363066-B827-4AF3-A68B-DF52A413ADD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0254" y="1629089"/>
            <a:ext cx="3620021" cy="3620021"/>
          </a:xfrm>
          <a:prstGeom prst="rect">
            <a:avLst/>
          </a:prstGeom>
          <a:noFill/>
          <a:extLst>
            <a:ext uri="{909E8E84-426E-40DD-AFC4-6F175D3DCCD1}">
              <a14:hiddenFill xmlns:a14="http://schemas.microsoft.com/office/drawing/2010/main">
                <a:solidFill>
                  <a:srgbClr val="FFFFFF"/>
                </a:solidFill>
              </a14:hiddenFill>
            </a:ext>
          </a:extLst>
        </p:spPr>
      </p:pic>
      <p:sp>
        <p:nvSpPr>
          <p:cNvPr id="16387" name="Rectangle 3">
            <a:extLst>
              <a:ext uri="{FF2B5EF4-FFF2-40B4-BE49-F238E27FC236}">
                <a16:creationId xmlns:a16="http://schemas.microsoft.com/office/drawing/2014/main" id="{459B83EB-73A1-4149-9160-731FF3AA7253}"/>
              </a:ext>
            </a:extLst>
          </p:cNvPr>
          <p:cNvSpPr>
            <a:spLocks noGrp="1" noChangeArrowheads="1"/>
          </p:cNvSpPr>
          <p:nvPr>
            <p:ph type="body" idx="4294967295"/>
          </p:nvPr>
        </p:nvSpPr>
        <p:spPr>
          <a:xfrm>
            <a:off x="6090574" y="2421682"/>
            <a:ext cx="4977578" cy="3639289"/>
          </a:xfrm>
        </p:spPr>
        <p:txBody>
          <a:bodyPr vert="horz" lIns="91440" tIns="45720" rIns="91440" bIns="45720" rtlCol="0" anchor="ctr">
            <a:normAutofit/>
          </a:bodyPr>
          <a:lstStyle/>
          <a:p>
            <a:endParaRPr lang="en-US" altLang="en-US" sz="2000" dirty="0">
              <a:solidFill>
                <a:srgbClr val="000000"/>
              </a:solidFill>
            </a:endParaRPr>
          </a:p>
          <a:p>
            <a:r>
              <a:rPr lang="en-US" altLang="en-US" sz="3200" b="1" dirty="0">
                <a:solidFill>
                  <a:srgbClr val="000000"/>
                </a:solidFill>
              </a:rPr>
              <a:t>Treatment</a:t>
            </a:r>
            <a:r>
              <a:rPr lang="en-US" altLang="en-US" sz="3200" dirty="0">
                <a:solidFill>
                  <a:srgbClr val="000000"/>
                </a:solidFill>
              </a:rPr>
              <a:t> </a:t>
            </a:r>
          </a:p>
          <a:p>
            <a:pPr marL="742950" lvl="1"/>
            <a:r>
              <a:rPr lang="en-US" altLang="en-US" sz="3200" dirty="0">
                <a:solidFill>
                  <a:srgbClr val="000000"/>
                </a:solidFill>
              </a:rPr>
              <a:t>Increase fluid intake, increase salt intake, rest and move to a cool place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410" name="Rectangle 2">
            <a:extLst>
              <a:ext uri="{FF2B5EF4-FFF2-40B4-BE49-F238E27FC236}">
                <a16:creationId xmlns:a16="http://schemas.microsoft.com/office/drawing/2014/main" id="{86A371E0-5DE4-4C6E-BA7C-08B92AAEF1BF}"/>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kern="1200">
                <a:solidFill>
                  <a:srgbClr val="000000"/>
                </a:solidFill>
                <a:latin typeface="+mj-lt"/>
                <a:ea typeface="+mj-ea"/>
                <a:cs typeface="+mj-cs"/>
              </a:rPr>
              <a:t>Heat Exhaustion</a:t>
            </a:r>
          </a:p>
        </p:txBody>
      </p:sp>
      <p:sp>
        <p:nvSpPr>
          <p:cNvPr id="140"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218" name="Picture 2" descr="Image result for heat exhaustion">
            <a:extLst>
              <a:ext uri="{FF2B5EF4-FFF2-40B4-BE49-F238E27FC236}">
                <a16:creationId xmlns:a16="http://schemas.microsoft.com/office/drawing/2014/main" id="{2EC7775F-7C99-43B6-9D1B-581C31AF79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49" y="1805007"/>
            <a:ext cx="3661831" cy="3268184"/>
          </a:xfrm>
          <a:prstGeom prst="rect">
            <a:avLst/>
          </a:prstGeom>
          <a:noFill/>
          <a:extLst>
            <a:ext uri="{909E8E84-426E-40DD-AFC4-6F175D3DCCD1}">
              <a14:hiddenFill xmlns:a14="http://schemas.microsoft.com/office/drawing/2010/main">
                <a:solidFill>
                  <a:srgbClr val="FFFFFF"/>
                </a:solidFill>
              </a14:hiddenFill>
            </a:ext>
          </a:extLst>
        </p:spPr>
      </p:pic>
      <p:sp>
        <p:nvSpPr>
          <p:cNvPr id="17411" name="Rectangle 3">
            <a:extLst>
              <a:ext uri="{FF2B5EF4-FFF2-40B4-BE49-F238E27FC236}">
                <a16:creationId xmlns:a16="http://schemas.microsoft.com/office/drawing/2014/main" id="{E1F9297C-FCF4-423F-AED6-E8B09BA3E436}"/>
              </a:ext>
            </a:extLst>
          </p:cNvPr>
          <p:cNvSpPr>
            <a:spLocks noGrp="1" noChangeArrowheads="1"/>
          </p:cNvSpPr>
          <p:nvPr>
            <p:ph type="body" idx="4294967295"/>
          </p:nvPr>
        </p:nvSpPr>
        <p:spPr>
          <a:xfrm>
            <a:off x="6090574" y="1805008"/>
            <a:ext cx="4977578" cy="4768070"/>
          </a:xfrm>
        </p:spPr>
        <p:txBody>
          <a:bodyPr vert="horz" lIns="91440" tIns="45720" rIns="91440" bIns="45720" rtlCol="0" anchor="ctr">
            <a:normAutofit fontScale="55000" lnSpcReduction="20000"/>
          </a:bodyPr>
          <a:lstStyle/>
          <a:p>
            <a:endParaRPr lang="en-US" altLang="en-US" sz="1900" dirty="0">
              <a:solidFill>
                <a:srgbClr val="000000"/>
              </a:solidFill>
            </a:endParaRPr>
          </a:p>
          <a:p>
            <a:r>
              <a:rPr lang="en-US" altLang="en-US" sz="5100" dirty="0">
                <a:solidFill>
                  <a:srgbClr val="000000"/>
                </a:solidFill>
              </a:rPr>
              <a:t>Blood moves toward outer body to remove heat. </a:t>
            </a:r>
          </a:p>
          <a:p>
            <a:pPr marL="285750"/>
            <a:r>
              <a:rPr lang="en-US" altLang="en-US" sz="5500" dirty="0">
                <a:solidFill>
                  <a:srgbClr val="000000"/>
                </a:solidFill>
              </a:rPr>
              <a:t>Blood pools in the skin leaving less for the brain.</a:t>
            </a:r>
          </a:p>
          <a:p>
            <a:endParaRPr lang="en-US" altLang="en-US" sz="5100" dirty="0">
              <a:solidFill>
                <a:srgbClr val="000000"/>
              </a:solidFill>
            </a:endParaRPr>
          </a:p>
          <a:p>
            <a:r>
              <a:rPr lang="en-US" altLang="en-US" sz="5100" b="1" dirty="0">
                <a:solidFill>
                  <a:srgbClr val="000000"/>
                </a:solidFill>
              </a:rPr>
              <a:t>Symptoms</a:t>
            </a:r>
            <a:r>
              <a:rPr lang="en-US" altLang="en-US" sz="5100" dirty="0">
                <a:solidFill>
                  <a:srgbClr val="000000"/>
                </a:solidFill>
              </a:rPr>
              <a:t> </a:t>
            </a:r>
          </a:p>
          <a:p>
            <a:pPr marL="742950" lvl="1"/>
            <a:r>
              <a:rPr lang="en-US" altLang="en-US" sz="5100" dirty="0">
                <a:solidFill>
                  <a:srgbClr val="000000"/>
                </a:solidFill>
              </a:rPr>
              <a:t>Fatigue, headache, dizziness, profuse sweating, rapid pulse, thirst, loss of appetite, nausea, vomiting, and fainting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434" name="Rectangle 2">
            <a:extLst>
              <a:ext uri="{FF2B5EF4-FFF2-40B4-BE49-F238E27FC236}">
                <a16:creationId xmlns:a16="http://schemas.microsoft.com/office/drawing/2014/main" id="{590F167F-A289-4FBE-B3BA-8C69E6AF05F6}"/>
              </a:ext>
            </a:extLst>
          </p:cNvPr>
          <p:cNvSpPr>
            <a:spLocks noGrp="1" noChangeArrowheads="1"/>
          </p:cNvSpPr>
          <p:nvPr>
            <p:ph type="title" idx="4294967295"/>
          </p:nvPr>
        </p:nvSpPr>
        <p:spPr>
          <a:xfrm>
            <a:off x="643468" y="99392"/>
            <a:ext cx="3363974" cy="1597315"/>
          </a:xfrm>
          <a:noFill/>
          <a:ln w="19050">
            <a:solidFill>
              <a:schemeClr val="bg1"/>
            </a:solidFill>
          </a:ln>
        </p:spPr>
        <p:txBody>
          <a:bodyPr vert="horz" wrap="square" lIns="91440" tIns="45720" rIns="91440" bIns="45720" rtlCol="0" anchor="ctr">
            <a:normAutofit/>
          </a:bodyPr>
          <a:lstStyle/>
          <a:p>
            <a:pPr algn="ctr"/>
            <a:r>
              <a:rPr lang="en-US" altLang="en-US" sz="2800" kern="1200" dirty="0">
                <a:solidFill>
                  <a:schemeClr val="bg1"/>
                </a:solidFill>
                <a:latin typeface="+mj-lt"/>
                <a:ea typeface="+mj-ea"/>
                <a:cs typeface="+mj-cs"/>
              </a:rPr>
              <a:t>Heat Exhaustion</a:t>
            </a:r>
          </a:p>
        </p:txBody>
      </p:sp>
      <p:sp>
        <p:nvSpPr>
          <p:cNvPr id="18435" name="Rectangle 3">
            <a:extLst>
              <a:ext uri="{FF2B5EF4-FFF2-40B4-BE49-F238E27FC236}">
                <a16:creationId xmlns:a16="http://schemas.microsoft.com/office/drawing/2014/main" id="{A868A051-B597-4A1D-B4E9-227979BA948C}"/>
              </a:ext>
            </a:extLst>
          </p:cNvPr>
          <p:cNvSpPr>
            <a:spLocks noGrp="1" noChangeArrowheads="1"/>
          </p:cNvSpPr>
          <p:nvPr>
            <p:ph type="body" idx="4294967295"/>
          </p:nvPr>
        </p:nvSpPr>
        <p:spPr>
          <a:xfrm>
            <a:off x="643467" y="1796099"/>
            <a:ext cx="3822515" cy="4962509"/>
          </a:xfrm>
        </p:spPr>
        <p:txBody>
          <a:bodyPr vert="horz" lIns="91440" tIns="45720" rIns="91440" bIns="45720" rtlCol="0">
            <a:normAutofit fontScale="40000" lnSpcReduction="20000"/>
          </a:bodyPr>
          <a:lstStyle/>
          <a:p>
            <a:endParaRPr lang="en-US" altLang="en-US" sz="1100" dirty="0">
              <a:solidFill>
                <a:schemeClr val="bg1"/>
              </a:solidFill>
            </a:endParaRPr>
          </a:p>
          <a:p>
            <a:r>
              <a:rPr lang="en-US" altLang="en-US" sz="5100" b="1" dirty="0">
                <a:solidFill>
                  <a:schemeClr val="bg1"/>
                </a:solidFill>
              </a:rPr>
              <a:t>Treatment</a:t>
            </a:r>
            <a:r>
              <a:rPr lang="en-US" altLang="en-US" sz="5100" dirty="0">
                <a:solidFill>
                  <a:schemeClr val="bg1"/>
                </a:solidFill>
              </a:rPr>
              <a:t> </a:t>
            </a:r>
          </a:p>
          <a:p>
            <a:endParaRPr lang="en-US" altLang="en-US" sz="5100" dirty="0">
              <a:solidFill>
                <a:schemeClr val="bg1"/>
              </a:solidFill>
            </a:endParaRPr>
          </a:p>
          <a:p>
            <a:pPr marL="742950" lvl="1"/>
            <a:r>
              <a:rPr lang="en-US" altLang="en-US" sz="5100" dirty="0">
                <a:solidFill>
                  <a:schemeClr val="bg1"/>
                </a:solidFill>
              </a:rPr>
              <a:t>Get to the shade, cool off, increase fluids, cold wet towels or ice, fan, elevate legs above heart, loosen clothing, don’t give any liquids containing alcohol or caffeine, may need IV.  </a:t>
            </a:r>
          </a:p>
          <a:p>
            <a:pPr marL="742950" lvl="1"/>
            <a:endParaRPr lang="en-US" altLang="en-US" sz="5100" dirty="0">
              <a:solidFill>
                <a:schemeClr val="bg1"/>
              </a:solidFill>
            </a:endParaRPr>
          </a:p>
          <a:p>
            <a:pPr marL="742950" lvl="1"/>
            <a:r>
              <a:rPr lang="en-US" altLang="en-US" sz="5100" dirty="0">
                <a:solidFill>
                  <a:schemeClr val="bg1"/>
                </a:solidFill>
              </a:rPr>
              <a:t>If condition worsens, seek medical attention immediately.  </a:t>
            </a:r>
          </a:p>
          <a:p>
            <a:pPr marL="742950" lvl="1"/>
            <a:endParaRPr lang="en-US" altLang="en-US" sz="5100" dirty="0">
              <a:solidFill>
                <a:schemeClr val="bg1"/>
              </a:solidFill>
            </a:endParaRPr>
          </a:p>
          <a:p>
            <a:pPr marL="742950" lvl="1"/>
            <a:r>
              <a:rPr lang="en-US" altLang="en-US" sz="5100" dirty="0">
                <a:solidFill>
                  <a:schemeClr val="bg1"/>
                </a:solidFill>
              </a:rPr>
              <a:t>If left untreated, heat exhaustion can lead to </a:t>
            </a:r>
            <a:r>
              <a:rPr lang="en-US" altLang="en-US" sz="5100" b="1" dirty="0">
                <a:solidFill>
                  <a:schemeClr val="bg1"/>
                </a:solidFill>
              </a:rPr>
              <a:t>HEAT STROKE</a:t>
            </a:r>
            <a:r>
              <a:rPr lang="en-US" altLang="en-US" sz="5100" dirty="0">
                <a:solidFill>
                  <a:schemeClr val="bg1"/>
                </a:solidFill>
              </a:rPr>
              <a:t>.</a:t>
            </a:r>
          </a:p>
        </p:txBody>
      </p:sp>
      <p:pic>
        <p:nvPicPr>
          <p:cNvPr id="7170" name="Picture 2" descr="Image result for heat exhaustion">
            <a:extLst>
              <a:ext uri="{FF2B5EF4-FFF2-40B4-BE49-F238E27FC236}">
                <a16:creationId xmlns:a16="http://schemas.microsoft.com/office/drawing/2014/main" id="{702F235E-B139-401D-86FD-35DD1513C08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97763" y="1067036"/>
            <a:ext cx="6250769" cy="45630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458" name="Rectangle 2">
            <a:extLst>
              <a:ext uri="{FF2B5EF4-FFF2-40B4-BE49-F238E27FC236}">
                <a16:creationId xmlns:a16="http://schemas.microsoft.com/office/drawing/2014/main" id="{174C1A24-952A-4117-BCA2-97A48E233F32}"/>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a:solidFill>
                  <a:srgbClr val="000000"/>
                </a:solidFill>
              </a:rPr>
              <a:t>Heat Stroke</a:t>
            </a:r>
          </a:p>
        </p:txBody>
      </p:sp>
      <p:sp>
        <p:nvSpPr>
          <p:cNvPr id="77"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9460" name="Picture 4" descr="MPj02277790000[1]">
            <a:extLst>
              <a:ext uri="{FF2B5EF4-FFF2-40B4-BE49-F238E27FC236}">
                <a16:creationId xmlns:a16="http://schemas.microsoft.com/office/drawing/2014/main" id="{F9199FE7-5F07-4198-9FE3-F7E8BF115D88}"/>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3932" r="12292"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9459" name="Rectangle 3">
            <a:extLst>
              <a:ext uri="{FF2B5EF4-FFF2-40B4-BE49-F238E27FC236}">
                <a16:creationId xmlns:a16="http://schemas.microsoft.com/office/drawing/2014/main" id="{DEC79DDA-CAC2-4972-9083-AD7C3D0F201B}"/>
              </a:ext>
            </a:extLst>
          </p:cNvPr>
          <p:cNvSpPr>
            <a:spLocks noGrp="1" noChangeArrowheads="1"/>
          </p:cNvSpPr>
          <p:nvPr>
            <p:ph type="body" idx="4294967295"/>
          </p:nvPr>
        </p:nvSpPr>
        <p:spPr>
          <a:xfrm>
            <a:off x="6090574" y="2421682"/>
            <a:ext cx="4977578" cy="3639289"/>
          </a:xfrm>
        </p:spPr>
        <p:txBody>
          <a:bodyPr vert="horz" lIns="91440" tIns="45720" rIns="91440" bIns="45720" rtlCol="0" anchor="ctr">
            <a:normAutofit fontScale="62500" lnSpcReduction="20000"/>
          </a:bodyPr>
          <a:lstStyle/>
          <a:p>
            <a:endParaRPr lang="en-US" altLang="en-US" sz="2000" dirty="0">
              <a:solidFill>
                <a:srgbClr val="000000"/>
              </a:solidFill>
            </a:endParaRPr>
          </a:p>
          <a:p>
            <a:r>
              <a:rPr lang="en-US" altLang="en-US" sz="4500" dirty="0">
                <a:solidFill>
                  <a:srgbClr val="000000"/>
                </a:solidFill>
              </a:rPr>
              <a:t>A medical emergency and a life threatening condition caused by the failure of the heat-regulating mechanisms of the body, due to high heat and humidity. </a:t>
            </a:r>
          </a:p>
          <a:p>
            <a:endParaRPr lang="en-US" altLang="en-US" sz="4500" dirty="0">
              <a:solidFill>
                <a:srgbClr val="000000"/>
              </a:solidFill>
            </a:endParaRPr>
          </a:p>
          <a:p>
            <a:pPr marL="285750"/>
            <a:r>
              <a:rPr lang="en-US" altLang="en-US" sz="4900" dirty="0">
                <a:solidFill>
                  <a:srgbClr val="000000"/>
                </a:solidFill>
              </a:rPr>
              <a:t>Core temperature rises, body stops sweating</a:t>
            </a:r>
          </a:p>
          <a:p>
            <a:pPr marL="0" indent="0">
              <a:buNone/>
            </a:pPr>
            <a:endParaRPr lang="en-US" altLang="en-US" sz="4500" dirty="0">
              <a:solidFill>
                <a:srgbClr val="000000"/>
              </a:solidFill>
            </a:endParaRPr>
          </a:p>
          <a:p>
            <a:endParaRPr lang="en-US" altLang="en-US" sz="2000" dirty="0">
              <a:solidFill>
                <a:srgbClr val="000000"/>
              </a:solidFill>
            </a:endParaRPr>
          </a:p>
          <a:p>
            <a:endParaRPr lang="en-US" altLang="en-US" sz="2000" dirty="0">
              <a:solidFill>
                <a:srgbClr val="000000"/>
              </a:solidFill>
            </a:endParaRPr>
          </a:p>
          <a:p>
            <a:endParaRPr lang="en-US" altLang="en-US" sz="2000" dirty="0">
              <a:solidFill>
                <a:srgbClr val="000000"/>
              </a:solidFill>
            </a:endParaRPr>
          </a:p>
          <a:p>
            <a:endParaRPr lang="en-US" altLang="en-US" sz="2000" dirty="0">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8" name="Picture 13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482" name="Rectangle 2">
            <a:extLst>
              <a:ext uri="{FF2B5EF4-FFF2-40B4-BE49-F238E27FC236}">
                <a16:creationId xmlns:a16="http://schemas.microsoft.com/office/drawing/2014/main" id="{2FB4D58E-6515-4D5A-9A3C-A41179ED8F06}"/>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a:solidFill>
                  <a:srgbClr val="000000"/>
                </a:solidFill>
              </a:rPr>
              <a:t>Heat Stroke</a:t>
            </a:r>
          </a:p>
        </p:txBody>
      </p:sp>
      <p:sp>
        <p:nvSpPr>
          <p:cNvPr id="14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heat stroke">
            <a:extLst>
              <a:ext uri="{FF2B5EF4-FFF2-40B4-BE49-F238E27FC236}">
                <a16:creationId xmlns:a16="http://schemas.microsoft.com/office/drawing/2014/main" id="{64FB5831-DB90-41DA-9D28-F51E99AFA66C}"/>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23135" r="23123" b="2"/>
          <a:stretch/>
        </p:blipFill>
        <p:spPr bwMode="auto">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0483" name="Rectangle 3">
            <a:extLst>
              <a:ext uri="{FF2B5EF4-FFF2-40B4-BE49-F238E27FC236}">
                <a16:creationId xmlns:a16="http://schemas.microsoft.com/office/drawing/2014/main" id="{EB414154-F967-47BB-B338-1DC5145FB9FC}"/>
              </a:ext>
            </a:extLst>
          </p:cNvPr>
          <p:cNvSpPr>
            <a:spLocks noGrp="1" noChangeArrowheads="1"/>
          </p:cNvSpPr>
          <p:nvPr>
            <p:ph type="body" idx="4294967295"/>
          </p:nvPr>
        </p:nvSpPr>
        <p:spPr>
          <a:xfrm>
            <a:off x="6090574" y="2421682"/>
            <a:ext cx="4977578" cy="3639289"/>
          </a:xfrm>
        </p:spPr>
        <p:txBody>
          <a:bodyPr vert="horz" lIns="91440" tIns="45720" rIns="91440" bIns="45720" rtlCol="0" anchor="ctr">
            <a:normAutofit fontScale="92500" lnSpcReduction="20000"/>
          </a:bodyPr>
          <a:lstStyle/>
          <a:p>
            <a:endParaRPr lang="en-US" altLang="en-US" sz="2000" dirty="0">
              <a:solidFill>
                <a:srgbClr val="000000"/>
              </a:solidFill>
            </a:endParaRPr>
          </a:p>
          <a:p>
            <a:endParaRPr lang="en-US" altLang="en-US" sz="2000" dirty="0">
              <a:solidFill>
                <a:srgbClr val="000000"/>
              </a:solidFill>
            </a:endParaRPr>
          </a:p>
          <a:p>
            <a:r>
              <a:rPr lang="en-US" altLang="en-US" sz="3900" b="1" dirty="0">
                <a:solidFill>
                  <a:srgbClr val="000000"/>
                </a:solidFill>
              </a:rPr>
              <a:t>Symptoms</a:t>
            </a:r>
            <a:r>
              <a:rPr lang="en-US" altLang="en-US" sz="3900" dirty="0">
                <a:solidFill>
                  <a:srgbClr val="000000"/>
                </a:solidFill>
              </a:rPr>
              <a:t> </a:t>
            </a:r>
          </a:p>
          <a:p>
            <a:endParaRPr lang="en-US" altLang="en-US" sz="3900" dirty="0">
              <a:solidFill>
                <a:srgbClr val="000000"/>
              </a:solidFill>
            </a:endParaRPr>
          </a:p>
          <a:p>
            <a:pPr marL="742950" lvl="1"/>
            <a:r>
              <a:rPr lang="en-US" altLang="en-US" sz="3900" dirty="0">
                <a:solidFill>
                  <a:srgbClr val="000000"/>
                </a:solidFill>
              </a:rPr>
              <a:t>Skin is hot and dry, flushed; rapid pulse; confusion; nausea; convulsions; unconsciousness</a:t>
            </a:r>
          </a:p>
          <a:p>
            <a:endParaRPr lang="en-US" altLang="en-US" sz="2000" dirty="0">
              <a:solidFill>
                <a:srgbClr val="00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1506" name="Rectangle 2">
            <a:extLst>
              <a:ext uri="{FF2B5EF4-FFF2-40B4-BE49-F238E27FC236}">
                <a16:creationId xmlns:a16="http://schemas.microsoft.com/office/drawing/2014/main" id="{6A35B7A0-D4AF-488C-9714-67D2EF0962FF}"/>
              </a:ext>
            </a:extLst>
          </p:cNvPr>
          <p:cNvSpPr>
            <a:spLocks noGrp="1" noChangeArrowheads="1"/>
          </p:cNvSpPr>
          <p:nvPr>
            <p:ph type="title" idx="4294967295"/>
          </p:nvPr>
        </p:nvSpPr>
        <p:spPr>
          <a:xfrm>
            <a:off x="6094105" y="802955"/>
            <a:ext cx="4977976" cy="1454051"/>
          </a:xfrm>
        </p:spPr>
        <p:txBody>
          <a:bodyPr vert="horz" lIns="91440" tIns="45720" rIns="91440" bIns="45720" rtlCol="0" anchor="ctr">
            <a:normAutofit/>
          </a:bodyPr>
          <a:lstStyle/>
          <a:p>
            <a:r>
              <a:rPr lang="en-US" altLang="en-US" kern="1200">
                <a:solidFill>
                  <a:srgbClr val="000000"/>
                </a:solidFill>
                <a:latin typeface="+mj-lt"/>
                <a:ea typeface="+mj-ea"/>
                <a:cs typeface="+mj-cs"/>
              </a:rPr>
              <a:t>Heat Stroke</a:t>
            </a:r>
          </a:p>
        </p:txBody>
      </p:sp>
      <p:sp>
        <p:nvSpPr>
          <p:cNvPr id="77"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Related image">
            <a:extLst>
              <a:ext uri="{FF2B5EF4-FFF2-40B4-BE49-F238E27FC236}">
                <a16:creationId xmlns:a16="http://schemas.microsoft.com/office/drawing/2014/main" id="{CD75103E-9A47-4492-904A-3F45915DE54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29349" y="1690725"/>
            <a:ext cx="3661831" cy="3496748"/>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a:extLst>
              <a:ext uri="{FF2B5EF4-FFF2-40B4-BE49-F238E27FC236}">
                <a16:creationId xmlns:a16="http://schemas.microsoft.com/office/drawing/2014/main" id="{EA4ED761-3309-4E52-BBC7-CC0711C8B2B8}"/>
              </a:ext>
            </a:extLst>
          </p:cNvPr>
          <p:cNvSpPr>
            <a:spLocks noGrp="1" noChangeArrowheads="1"/>
          </p:cNvSpPr>
          <p:nvPr>
            <p:ph type="body" idx="4294967295"/>
          </p:nvPr>
        </p:nvSpPr>
        <p:spPr>
          <a:xfrm>
            <a:off x="6090574" y="2421682"/>
            <a:ext cx="4977578" cy="3639289"/>
          </a:xfrm>
        </p:spPr>
        <p:txBody>
          <a:bodyPr vert="horz" lIns="91440" tIns="45720" rIns="91440" bIns="45720" rtlCol="0" anchor="ctr">
            <a:normAutofit fontScale="92500" lnSpcReduction="20000"/>
          </a:bodyPr>
          <a:lstStyle/>
          <a:p>
            <a:r>
              <a:rPr lang="en-US" altLang="en-US" sz="3200" b="1" dirty="0">
                <a:solidFill>
                  <a:srgbClr val="000000"/>
                </a:solidFill>
              </a:rPr>
              <a:t>Treatment</a:t>
            </a:r>
          </a:p>
          <a:p>
            <a:endParaRPr lang="en-US" altLang="en-US" sz="3200" b="1" dirty="0">
              <a:solidFill>
                <a:srgbClr val="000000"/>
              </a:solidFill>
            </a:endParaRPr>
          </a:p>
          <a:p>
            <a:pPr marL="742950" lvl="1"/>
            <a:r>
              <a:rPr lang="en-US" altLang="en-US" sz="3200" dirty="0">
                <a:solidFill>
                  <a:srgbClr val="000000"/>
                </a:solidFill>
              </a:rPr>
              <a:t>Remove to cooler location, loosen clothing, immerse in cool water, wrap in wet sheets, cold compresses to the head, neck and groin.  </a:t>
            </a:r>
            <a:r>
              <a:rPr lang="en-US" altLang="en-US" sz="3200" b="1" i="1" dirty="0">
                <a:solidFill>
                  <a:srgbClr val="000000"/>
                </a:solidFill>
              </a:rPr>
              <a:t>SEEK MEDICAL ATTENTION IMMEDIATELY.</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questions">
            <a:extLst>
              <a:ext uri="{FF2B5EF4-FFF2-40B4-BE49-F238E27FC236}">
                <a16:creationId xmlns:a16="http://schemas.microsoft.com/office/drawing/2014/main" id="{0FD35A6C-08BE-4DCC-AF0C-3657500005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790575"/>
            <a:ext cx="9810750" cy="527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292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8B31056-144A-4B2D-BCF3-5F2634607EF9}"/>
              </a:ext>
            </a:extLst>
          </p:cNvPr>
          <p:cNvSpPr>
            <a:spLocks noGrp="1"/>
          </p:cNvSpPr>
          <p:nvPr>
            <p:ph type="title"/>
          </p:nvPr>
        </p:nvSpPr>
        <p:spPr>
          <a:xfrm>
            <a:off x="5450692" y="802955"/>
            <a:ext cx="6291054" cy="1454051"/>
          </a:xfrm>
        </p:spPr>
        <p:txBody>
          <a:bodyPr>
            <a:normAutofit/>
          </a:bodyPr>
          <a:lstStyle/>
          <a:p>
            <a:r>
              <a:rPr lang="en-US" dirty="0">
                <a:solidFill>
                  <a:srgbClr val="000000"/>
                </a:solidFill>
              </a:rPr>
              <a:t>Effective Heat Illness Prevention Plan</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igh Temperature">
            <a:extLst>
              <a:ext uri="{FF2B5EF4-FFF2-40B4-BE49-F238E27FC236}">
                <a16:creationId xmlns:a16="http://schemas.microsoft.com/office/drawing/2014/main" id="{BF04508D-097E-464B-9184-6BB97E47C0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EF60247F-E5B9-4CF6-84D5-4FA8A681302F}"/>
              </a:ext>
            </a:extLst>
          </p:cNvPr>
          <p:cNvSpPr>
            <a:spLocks noGrp="1"/>
          </p:cNvSpPr>
          <p:nvPr>
            <p:ph idx="1"/>
          </p:nvPr>
        </p:nvSpPr>
        <p:spPr>
          <a:xfrm>
            <a:off x="6090574" y="2421682"/>
            <a:ext cx="4977578" cy="3639289"/>
          </a:xfrm>
        </p:spPr>
        <p:txBody>
          <a:bodyPr anchor="ctr">
            <a:normAutofit/>
          </a:bodyPr>
          <a:lstStyle/>
          <a:p>
            <a:r>
              <a:rPr lang="en-US" dirty="0">
                <a:solidFill>
                  <a:srgbClr val="000000"/>
                </a:solidFill>
              </a:rPr>
              <a:t> Provision of water</a:t>
            </a:r>
          </a:p>
          <a:p>
            <a:r>
              <a:rPr lang="en-US" dirty="0">
                <a:solidFill>
                  <a:srgbClr val="000000"/>
                </a:solidFill>
              </a:rPr>
              <a:t> Access to shade</a:t>
            </a:r>
          </a:p>
          <a:p>
            <a:r>
              <a:rPr lang="en-US" dirty="0">
                <a:solidFill>
                  <a:srgbClr val="000000"/>
                </a:solidFill>
              </a:rPr>
              <a:t>High-heat procedures</a:t>
            </a:r>
          </a:p>
          <a:p>
            <a:r>
              <a:rPr lang="en-US" dirty="0">
                <a:solidFill>
                  <a:srgbClr val="000000"/>
                </a:solidFill>
              </a:rPr>
              <a:t>Emergency Response Procedures</a:t>
            </a:r>
          </a:p>
          <a:p>
            <a:r>
              <a:rPr lang="en-US" dirty="0">
                <a:solidFill>
                  <a:srgbClr val="000000"/>
                </a:solidFill>
              </a:rPr>
              <a:t>Acclimatization</a:t>
            </a:r>
          </a:p>
          <a:p>
            <a:r>
              <a:rPr lang="en-US" dirty="0">
                <a:solidFill>
                  <a:srgbClr val="000000"/>
                </a:solidFill>
              </a:rPr>
              <a:t>Training</a:t>
            </a:r>
          </a:p>
        </p:txBody>
      </p:sp>
    </p:spTree>
    <p:extLst>
      <p:ext uri="{BB962C8B-B14F-4D97-AF65-F5344CB8AC3E}">
        <p14:creationId xmlns:p14="http://schemas.microsoft.com/office/powerpoint/2010/main" val="129236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A7A9E7-0844-4655-A8C7-DA791216B679}"/>
              </a:ext>
            </a:extLst>
          </p:cNvPr>
          <p:cNvSpPr>
            <a:spLocks noGrp="1"/>
          </p:cNvSpPr>
          <p:nvPr>
            <p:ph type="title"/>
          </p:nvPr>
        </p:nvSpPr>
        <p:spPr>
          <a:xfrm>
            <a:off x="6065129" y="325318"/>
            <a:ext cx="4977976" cy="1454051"/>
          </a:xfrm>
        </p:spPr>
        <p:txBody>
          <a:bodyPr>
            <a:normAutofit/>
          </a:bodyPr>
          <a:lstStyle/>
          <a:p>
            <a:r>
              <a:rPr lang="en-US" dirty="0">
                <a:solidFill>
                  <a:srgbClr val="000000"/>
                </a:solidFill>
              </a:rPr>
              <a:t>Employee Training</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Presentation with Checklist">
            <a:extLst>
              <a:ext uri="{FF2B5EF4-FFF2-40B4-BE49-F238E27FC236}">
                <a16:creationId xmlns:a16="http://schemas.microsoft.com/office/drawing/2014/main" id="{22F8407F-300C-4445-9C38-C83B0F4A60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57EBE75F-CE7A-4E26-A34E-E0B8371ACA8E}"/>
              </a:ext>
            </a:extLst>
          </p:cNvPr>
          <p:cNvSpPr>
            <a:spLocks noGrp="1"/>
          </p:cNvSpPr>
          <p:nvPr>
            <p:ph idx="1"/>
          </p:nvPr>
        </p:nvSpPr>
        <p:spPr>
          <a:xfrm>
            <a:off x="6090574" y="1786598"/>
            <a:ext cx="4977578" cy="5071402"/>
          </a:xfrm>
        </p:spPr>
        <p:txBody>
          <a:bodyPr anchor="ctr">
            <a:normAutofit fontScale="92500"/>
          </a:bodyPr>
          <a:lstStyle/>
          <a:p>
            <a:r>
              <a:rPr lang="en-US" sz="2400" dirty="0">
                <a:solidFill>
                  <a:srgbClr val="000000"/>
                </a:solidFill>
              </a:rPr>
              <a:t>The environmental and personal risk factors that cause heat related illnesses;</a:t>
            </a:r>
          </a:p>
          <a:p>
            <a:pPr lvl="0"/>
            <a:r>
              <a:rPr lang="en-US" sz="2400" dirty="0">
                <a:solidFill>
                  <a:srgbClr val="000000"/>
                </a:solidFill>
              </a:rPr>
              <a:t>The employer’s procedures for identifying, evaluating and controlling exposures to the environmental and personal risk factors for heat illness;</a:t>
            </a:r>
          </a:p>
          <a:p>
            <a:pPr lvl="0"/>
            <a:r>
              <a:rPr lang="en-US" sz="2400" dirty="0">
                <a:solidFill>
                  <a:srgbClr val="000000"/>
                </a:solidFill>
              </a:rPr>
              <a:t>The importance of frequent consumption of small quantities of water, up to 4 cups per hour under extreme conditions of work and heat;</a:t>
            </a:r>
          </a:p>
          <a:p>
            <a:pPr lvl="0"/>
            <a:r>
              <a:rPr lang="en-US" sz="2400" dirty="0">
                <a:solidFill>
                  <a:srgbClr val="000000"/>
                </a:solidFill>
              </a:rPr>
              <a:t>The importance of acclimatization;</a:t>
            </a:r>
          </a:p>
          <a:p>
            <a:pPr lvl="0"/>
            <a:r>
              <a:rPr lang="en-US" sz="2400" dirty="0">
                <a:solidFill>
                  <a:srgbClr val="000000"/>
                </a:solidFill>
              </a:rPr>
              <a:t>The different types of heat illness and the common signs and symptoms of heat illness;</a:t>
            </a:r>
          </a:p>
          <a:p>
            <a:endParaRPr lang="en-US" sz="1700" dirty="0">
              <a:solidFill>
                <a:srgbClr val="000000"/>
              </a:solidFill>
            </a:endParaRPr>
          </a:p>
        </p:txBody>
      </p:sp>
    </p:spTree>
    <p:extLst>
      <p:ext uri="{BB962C8B-B14F-4D97-AF65-F5344CB8AC3E}">
        <p14:creationId xmlns:p14="http://schemas.microsoft.com/office/powerpoint/2010/main" val="330159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7A9E7-0844-4655-A8C7-DA791216B679}"/>
              </a:ext>
            </a:extLst>
          </p:cNvPr>
          <p:cNvSpPr>
            <a:spLocks noGrp="1"/>
          </p:cNvSpPr>
          <p:nvPr>
            <p:ph type="title"/>
          </p:nvPr>
        </p:nvSpPr>
        <p:spPr/>
        <p:txBody>
          <a:bodyPr/>
          <a:lstStyle/>
          <a:p>
            <a:r>
              <a:rPr lang="en-US" dirty="0"/>
              <a:t>Employee Training</a:t>
            </a:r>
          </a:p>
        </p:txBody>
      </p:sp>
      <p:sp>
        <p:nvSpPr>
          <p:cNvPr id="3" name="Content Placeholder 2">
            <a:extLst>
              <a:ext uri="{FF2B5EF4-FFF2-40B4-BE49-F238E27FC236}">
                <a16:creationId xmlns:a16="http://schemas.microsoft.com/office/drawing/2014/main" id="{57EBE75F-CE7A-4E26-A34E-E0B8371ACA8E}"/>
              </a:ext>
            </a:extLst>
          </p:cNvPr>
          <p:cNvSpPr>
            <a:spLocks noGrp="1"/>
          </p:cNvSpPr>
          <p:nvPr>
            <p:ph idx="1"/>
          </p:nvPr>
        </p:nvSpPr>
        <p:spPr/>
        <p:txBody>
          <a:bodyPr>
            <a:normAutofit/>
          </a:bodyPr>
          <a:lstStyle/>
          <a:p>
            <a:pPr lvl="0"/>
            <a:r>
              <a:rPr lang="en-US" dirty="0"/>
              <a:t>The importance of immediately reporting to the employer, directly or through the employee’s supervisor, symptoms or signs of heat illness in themselves, or in co-workers.</a:t>
            </a:r>
          </a:p>
          <a:p>
            <a:pPr lvl="0"/>
            <a:r>
              <a:rPr lang="en-US" dirty="0"/>
              <a:t>The employer’s procedures for responding to symptoms of possible heat illness, including how emergency medical services will be provided should they become necessary;</a:t>
            </a:r>
          </a:p>
          <a:p>
            <a:pPr lvl="0"/>
            <a:r>
              <a:rPr lang="en-US" dirty="0"/>
              <a:t>Procedures for contacting emergency medical services, and if necessary, for transporting employees to a point where they can be reached by an emergency medical service provider;</a:t>
            </a:r>
          </a:p>
          <a:p>
            <a:pPr lvl="0"/>
            <a:r>
              <a:rPr lang="en-US" dirty="0"/>
              <a:t>How to provide clear and precise directions to the work site.</a:t>
            </a:r>
          </a:p>
          <a:p>
            <a:endParaRPr lang="en-US" dirty="0"/>
          </a:p>
        </p:txBody>
      </p:sp>
    </p:spTree>
    <p:extLst>
      <p:ext uri="{BB962C8B-B14F-4D97-AF65-F5344CB8AC3E}">
        <p14:creationId xmlns:p14="http://schemas.microsoft.com/office/powerpoint/2010/main" val="90993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8451C1-8C8C-4D17-8410-A93AAE3DDD2F}"/>
              </a:ext>
            </a:extLst>
          </p:cNvPr>
          <p:cNvSpPr>
            <a:spLocks noGrp="1"/>
          </p:cNvSpPr>
          <p:nvPr>
            <p:ph type="title"/>
          </p:nvPr>
        </p:nvSpPr>
        <p:spPr>
          <a:xfrm>
            <a:off x="6094105" y="802955"/>
            <a:ext cx="4977976" cy="1454051"/>
          </a:xfrm>
        </p:spPr>
        <p:txBody>
          <a:bodyPr>
            <a:normAutofit/>
          </a:bodyPr>
          <a:lstStyle/>
          <a:p>
            <a:r>
              <a:rPr lang="en-US" dirty="0">
                <a:solidFill>
                  <a:srgbClr val="000000"/>
                </a:solidFill>
              </a:rPr>
              <a:t>Environmental Risk Factors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Rainbow">
            <a:extLst>
              <a:ext uri="{FF2B5EF4-FFF2-40B4-BE49-F238E27FC236}">
                <a16:creationId xmlns:a16="http://schemas.microsoft.com/office/drawing/2014/main" id="{77159C1B-A584-4C77-A7DD-E4E51D1A15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Content Placeholder 2">
            <a:extLst>
              <a:ext uri="{FF2B5EF4-FFF2-40B4-BE49-F238E27FC236}">
                <a16:creationId xmlns:a16="http://schemas.microsoft.com/office/drawing/2014/main" id="{D7CE7B13-7AC2-4627-BBDB-6251C28B9C6D}"/>
              </a:ext>
            </a:extLst>
          </p:cNvPr>
          <p:cNvSpPr>
            <a:spLocks noGrp="1"/>
          </p:cNvSpPr>
          <p:nvPr>
            <p:ph idx="1"/>
          </p:nvPr>
        </p:nvSpPr>
        <p:spPr>
          <a:xfrm>
            <a:off x="6090574" y="2421682"/>
            <a:ext cx="4977578" cy="4615222"/>
          </a:xfrm>
        </p:spPr>
        <p:txBody>
          <a:bodyPr anchor="ctr">
            <a:normAutofit fontScale="92500" lnSpcReduction="10000"/>
          </a:bodyPr>
          <a:lstStyle/>
          <a:p>
            <a:r>
              <a:rPr lang="en-US" sz="2600" dirty="0">
                <a:solidFill>
                  <a:srgbClr val="000000"/>
                </a:solidFill>
              </a:rPr>
              <a:t>Air temperature: During high heat</a:t>
            </a:r>
          </a:p>
          <a:p>
            <a:r>
              <a:rPr lang="en-US" sz="2600" dirty="0">
                <a:solidFill>
                  <a:srgbClr val="000000"/>
                </a:solidFill>
              </a:rPr>
              <a:t>Relative humidity: High heat may also be accompanied by high humidity. </a:t>
            </a:r>
          </a:p>
          <a:p>
            <a:r>
              <a:rPr lang="en-US" sz="2600" dirty="0">
                <a:solidFill>
                  <a:srgbClr val="000000"/>
                </a:solidFill>
              </a:rPr>
              <a:t>Radiant heat from the sun and other sources</a:t>
            </a:r>
          </a:p>
          <a:p>
            <a:r>
              <a:rPr lang="en-US" sz="2600" dirty="0">
                <a:solidFill>
                  <a:srgbClr val="000000"/>
                </a:solidFill>
              </a:rPr>
              <a:t>Conductive heat sources such as the ground</a:t>
            </a:r>
          </a:p>
          <a:p>
            <a:r>
              <a:rPr lang="en-US" sz="2600" dirty="0">
                <a:solidFill>
                  <a:srgbClr val="000000"/>
                </a:solidFill>
              </a:rPr>
              <a:t>Air movement: Air movement can also cause heat to be transferred to and from the body </a:t>
            </a:r>
          </a:p>
          <a:p>
            <a:r>
              <a:rPr lang="en-US" sz="2600" dirty="0">
                <a:solidFill>
                  <a:srgbClr val="000000"/>
                </a:solidFill>
              </a:rPr>
              <a:t>Workload severity and duration</a:t>
            </a:r>
            <a:endParaRPr lang="en-US" sz="2000" dirty="0">
              <a:solidFill>
                <a:srgbClr val="000000"/>
              </a:solidFill>
            </a:endParaRPr>
          </a:p>
        </p:txBody>
      </p:sp>
    </p:spTree>
    <p:extLst>
      <p:ext uri="{BB962C8B-B14F-4D97-AF65-F5344CB8AC3E}">
        <p14:creationId xmlns:p14="http://schemas.microsoft.com/office/powerpoint/2010/main" val="2196734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22D6EEA-9669-40A1-A149-C8146619A340}"/>
              </a:ext>
            </a:extLst>
          </p:cNvPr>
          <p:cNvSpPr>
            <a:spLocks noGrp="1" noChangeArrowheads="1"/>
          </p:cNvSpPr>
          <p:nvPr>
            <p:ph type="title" idx="4294967295"/>
          </p:nvPr>
        </p:nvSpPr>
        <p:spPr/>
        <p:txBody>
          <a:bodyPr/>
          <a:lstStyle/>
          <a:p>
            <a:r>
              <a:rPr lang="en-US" altLang="en-US" dirty="0"/>
              <a:t>Personal Risk Factors</a:t>
            </a:r>
          </a:p>
        </p:txBody>
      </p:sp>
      <p:sp>
        <p:nvSpPr>
          <p:cNvPr id="9219" name="Rectangle 3">
            <a:extLst>
              <a:ext uri="{FF2B5EF4-FFF2-40B4-BE49-F238E27FC236}">
                <a16:creationId xmlns:a16="http://schemas.microsoft.com/office/drawing/2014/main" id="{10CFD21F-FFFD-454E-8CF0-86109EC8AE6B}"/>
              </a:ext>
            </a:extLst>
          </p:cNvPr>
          <p:cNvSpPr>
            <a:spLocks noGrp="1" noChangeArrowheads="1"/>
          </p:cNvSpPr>
          <p:nvPr>
            <p:ph type="body" idx="4294967295"/>
          </p:nvPr>
        </p:nvSpPr>
        <p:spPr>
          <a:xfrm>
            <a:off x="2057400" y="1295401"/>
            <a:ext cx="8077200" cy="4525963"/>
          </a:xfrm>
        </p:spPr>
        <p:txBody>
          <a:bodyPr/>
          <a:lstStyle/>
          <a:p>
            <a:r>
              <a:rPr lang="en-US" altLang="en-US"/>
              <a:t>Age, weight, degree of physical fitness</a:t>
            </a:r>
            <a:endParaRPr lang="en-US" altLang="en-US" sz="1000"/>
          </a:p>
          <a:p>
            <a:endParaRPr lang="en-US" altLang="en-US" sz="1000"/>
          </a:p>
          <a:p>
            <a:r>
              <a:rPr lang="en-US" altLang="en-US"/>
              <a:t>Degree of acclimatization, metabolism</a:t>
            </a:r>
            <a:endParaRPr lang="en-US" altLang="en-US" sz="1000"/>
          </a:p>
          <a:p>
            <a:endParaRPr lang="en-US" altLang="en-US" sz="1000"/>
          </a:p>
          <a:p>
            <a:r>
              <a:rPr lang="en-US" altLang="en-US"/>
              <a:t>Use of alcohol or drugs                                        </a:t>
            </a:r>
          </a:p>
          <a:p>
            <a:endParaRPr lang="en-US" altLang="en-US" sz="1000"/>
          </a:p>
          <a:p>
            <a:pPr>
              <a:buFont typeface="Wingdings" panose="05000000000000000000" pitchFamily="2" charset="2"/>
              <a:buNone/>
            </a:pPr>
            <a:r>
              <a:rPr lang="en-US" altLang="en-US"/>
              <a:t>… as well as a variety of </a:t>
            </a:r>
          </a:p>
          <a:p>
            <a:pPr>
              <a:buFont typeface="Wingdings" panose="05000000000000000000" pitchFamily="2" charset="2"/>
              <a:buNone/>
            </a:pPr>
            <a:r>
              <a:rPr lang="en-US" altLang="en-US"/>
              <a:t>medical conditions such as </a:t>
            </a:r>
          </a:p>
          <a:p>
            <a:pPr>
              <a:buFont typeface="Wingdings" panose="05000000000000000000" pitchFamily="2" charset="2"/>
              <a:buNone/>
            </a:pPr>
            <a:r>
              <a:rPr lang="en-US" altLang="en-US"/>
              <a:t>hypertension all affect a </a:t>
            </a:r>
          </a:p>
          <a:p>
            <a:pPr>
              <a:buFont typeface="Wingdings" panose="05000000000000000000" pitchFamily="2" charset="2"/>
              <a:buNone/>
            </a:pPr>
            <a:r>
              <a:rPr lang="en-US" altLang="en-US"/>
              <a:t>person’s sensitivity to heat.</a:t>
            </a:r>
          </a:p>
        </p:txBody>
      </p:sp>
      <p:pic>
        <p:nvPicPr>
          <p:cNvPr id="9220" name="Picture 4" descr="MPj04227400000[1]">
            <a:extLst>
              <a:ext uri="{FF2B5EF4-FFF2-40B4-BE49-F238E27FC236}">
                <a16:creationId xmlns:a16="http://schemas.microsoft.com/office/drawing/2014/main" id="{BA576828-3B5A-4CBF-B101-C886A9175D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2667001"/>
            <a:ext cx="2981325" cy="2955925"/>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CD5F8EF-6A8A-4F27-8E02-5F9F57CB0824}"/>
              </a:ext>
            </a:extLst>
          </p:cNvPr>
          <p:cNvSpPr>
            <a:spLocks noGrp="1" noChangeArrowheads="1"/>
          </p:cNvSpPr>
          <p:nvPr>
            <p:ph type="title" idx="4294967295"/>
          </p:nvPr>
        </p:nvSpPr>
        <p:spPr/>
        <p:txBody>
          <a:bodyPr/>
          <a:lstStyle/>
          <a:p>
            <a:r>
              <a:rPr lang="en-US" altLang="en-US" dirty="0"/>
              <a:t>Personal Risk Factors</a:t>
            </a:r>
          </a:p>
        </p:txBody>
      </p:sp>
      <p:sp>
        <p:nvSpPr>
          <p:cNvPr id="10243" name="Rectangle 3">
            <a:extLst>
              <a:ext uri="{FF2B5EF4-FFF2-40B4-BE49-F238E27FC236}">
                <a16:creationId xmlns:a16="http://schemas.microsoft.com/office/drawing/2014/main" id="{B5E81A6B-320D-4D5D-9485-55282917F1A1}"/>
              </a:ext>
            </a:extLst>
          </p:cNvPr>
          <p:cNvSpPr>
            <a:spLocks noGrp="1" noChangeArrowheads="1"/>
          </p:cNvSpPr>
          <p:nvPr>
            <p:ph type="body" idx="4294967295"/>
          </p:nvPr>
        </p:nvSpPr>
        <p:spPr>
          <a:xfrm>
            <a:off x="2057400" y="1690688"/>
            <a:ext cx="8077200" cy="4525963"/>
          </a:xfrm>
        </p:spPr>
        <p:txBody>
          <a:bodyPr/>
          <a:lstStyle/>
          <a:p>
            <a:r>
              <a:rPr lang="en-US" altLang="en-US" dirty="0"/>
              <a:t>Prior heat injury predisposes an individual to additional injury</a:t>
            </a:r>
          </a:p>
          <a:p>
            <a:endParaRPr lang="en-US" altLang="en-US" sz="1200" dirty="0"/>
          </a:p>
          <a:p>
            <a:r>
              <a:rPr lang="en-US" altLang="en-US" dirty="0"/>
              <a:t>Type of clothing worn must be considered</a:t>
            </a:r>
          </a:p>
          <a:p>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84D2A7C-4155-4A3A-BBC1-ADD962D816D2}"/>
              </a:ext>
            </a:extLst>
          </p:cNvPr>
          <p:cNvSpPr>
            <a:spLocks noGrp="1" noChangeArrowheads="1"/>
          </p:cNvSpPr>
          <p:nvPr>
            <p:ph type="title" idx="4294967295"/>
          </p:nvPr>
        </p:nvSpPr>
        <p:spPr>
          <a:xfrm>
            <a:off x="1524000" y="262704"/>
            <a:ext cx="7772400" cy="701731"/>
          </a:xfrm>
        </p:spPr>
        <p:txBody>
          <a:bodyPr wrap="square" anchorCtr="0">
            <a:spAutoFit/>
          </a:bodyPr>
          <a:lstStyle/>
          <a:p>
            <a:pPr>
              <a:defRPr/>
            </a:pPr>
            <a:r>
              <a:rPr lang="en-US" b="1" dirty="0">
                <a:solidFill>
                  <a:srgbClr val="CC0000"/>
                </a:solidFill>
                <a:latin typeface="Arial Black" pitchFamily="34" charset="0"/>
                <a:ea typeface="+mn-ea"/>
                <a:cs typeface="+mn-cs"/>
              </a:rPr>
              <a:t>Access to Water</a:t>
            </a:r>
          </a:p>
        </p:txBody>
      </p:sp>
      <p:sp>
        <p:nvSpPr>
          <p:cNvPr id="6148" name="Rectangle 10">
            <a:extLst>
              <a:ext uri="{FF2B5EF4-FFF2-40B4-BE49-F238E27FC236}">
                <a16:creationId xmlns:a16="http://schemas.microsoft.com/office/drawing/2014/main" id="{CF7B1D81-6218-4EFC-A4C3-8507A9DED663}"/>
              </a:ext>
            </a:extLst>
          </p:cNvPr>
          <p:cNvSpPr>
            <a:spLocks noChangeArrowheads="1"/>
          </p:cNvSpPr>
          <p:nvPr/>
        </p:nvSpPr>
        <p:spPr bwMode="auto">
          <a:xfrm>
            <a:off x="503583" y="1219200"/>
            <a:ext cx="7191374"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457200" indent="-4572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1400"/>
              </a:spcAft>
              <a:buClr>
                <a:schemeClr val="tx1"/>
              </a:buClr>
              <a:buSzPct val="95000"/>
              <a:buFont typeface="Arial" panose="020B0604020202020204" pitchFamily="34" charset="0"/>
              <a:buChar char="•"/>
            </a:pPr>
            <a:r>
              <a:rPr lang="en-US" altLang="en-US" sz="2600" b="1" dirty="0"/>
              <a:t>Potable drinking water must be made available at no cost to the employee.  </a:t>
            </a:r>
          </a:p>
          <a:p>
            <a:pPr lvl="2">
              <a:spcAft>
                <a:spcPts val="1400"/>
              </a:spcAft>
              <a:buClr>
                <a:schemeClr val="tx1"/>
              </a:buClr>
              <a:buSzPct val="95000"/>
              <a:buFont typeface="Arial" panose="020B0604020202020204" pitchFamily="34" charset="0"/>
              <a:buChar char="•"/>
            </a:pPr>
            <a:r>
              <a:rPr lang="en-US" altLang="en-US" sz="2600" b="1" dirty="0"/>
              <a:t>Maintain, at all times, sufficient quantities of pure and cool potable drinking water (i.e. enough to provide at least one quart per employee per hour for the entire shift).</a:t>
            </a:r>
          </a:p>
          <a:p>
            <a:pPr lvl="2">
              <a:spcAft>
                <a:spcPts val="1400"/>
              </a:spcAft>
              <a:buClr>
                <a:schemeClr val="tx1"/>
              </a:buClr>
              <a:buSzPct val="95000"/>
              <a:buFont typeface="Arial" panose="020B0604020202020204" pitchFamily="34" charset="0"/>
              <a:buChar char="•"/>
            </a:pPr>
            <a:endParaRPr lang="en-US" altLang="en-US" sz="2600" b="1" dirty="0">
              <a:solidFill>
                <a:schemeClr val="tx2"/>
              </a:solidFill>
            </a:endParaRPr>
          </a:p>
        </p:txBody>
      </p:sp>
      <p:pic>
        <p:nvPicPr>
          <p:cNvPr id="3074" name="Picture 2" descr="Water Cooler, 8 Gph">
            <a:extLst>
              <a:ext uri="{FF2B5EF4-FFF2-40B4-BE49-F238E27FC236}">
                <a16:creationId xmlns:a16="http://schemas.microsoft.com/office/drawing/2014/main" id="{D61507C5-3031-4AFE-AFBE-2E096CA59C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918" y="3564007"/>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water container">
            <a:extLst>
              <a:ext uri="{FF2B5EF4-FFF2-40B4-BE49-F238E27FC236}">
                <a16:creationId xmlns:a16="http://schemas.microsoft.com/office/drawing/2014/main" id="{B205B3C4-B352-4D31-8A25-0D8B2DA05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20125" y="1420882"/>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1116</Words>
  <Application>Microsoft Office PowerPoint</Application>
  <PresentationFormat>Widescreen</PresentationFormat>
  <Paragraphs>173</Paragraphs>
  <Slides>28</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 Black</vt:lpstr>
      <vt:lpstr>Calibri</vt:lpstr>
      <vt:lpstr>Calibri Light</vt:lpstr>
      <vt:lpstr>Symbol</vt:lpstr>
      <vt:lpstr>Times New Roman</vt:lpstr>
      <vt:lpstr>Verdana</vt:lpstr>
      <vt:lpstr>Wingdings</vt:lpstr>
      <vt:lpstr>Office Theme</vt:lpstr>
      <vt:lpstr>Heat Illness Prevention</vt:lpstr>
      <vt:lpstr>Heat Illness Prevention Plan</vt:lpstr>
      <vt:lpstr>Effective Heat Illness Prevention Plan</vt:lpstr>
      <vt:lpstr>Employee Training</vt:lpstr>
      <vt:lpstr>Employee Training</vt:lpstr>
      <vt:lpstr>Environmental Risk Factors</vt:lpstr>
      <vt:lpstr>Personal Risk Factors</vt:lpstr>
      <vt:lpstr>Personal Risk Factors</vt:lpstr>
      <vt:lpstr>Access to Water</vt:lpstr>
      <vt:lpstr>Access to Water</vt:lpstr>
      <vt:lpstr>Shade Up: When the temperature exceeds 80 F </vt:lpstr>
      <vt:lpstr>Monitor the Weather  www.nws.noaa.gov </vt:lpstr>
      <vt:lpstr>When the temperature equals or exceeds 95 F</vt:lpstr>
      <vt:lpstr>PowerPoint Presentation</vt:lpstr>
      <vt:lpstr>PowerPoint Presentation</vt:lpstr>
      <vt:lpstr>PowerPoint Presentation</vt:lpstr>
      <vt:lpstr>Signs of Heat Related Illness</vt:lpstr>
      <vt:lpstr>Heat Disorders and Health Effects</vt:lpstr>
      <vt:lpstr>Heat Rash</vt:lpstr>
      <vt:lpstr>Heat Rash</vt:lpstr>
      <vt:lpstr>Heat Cramps</vt:lpstr>
      <vt:lpstr>Heat Cramps</vt:lpstr>
      <vt:lpstr>Heat Exhaustion</vt:lpstr>
      <vt:lpstr>Heat Exhaustion</vt:lpstr>
      <vt:lpstr>Heat Stroke</vt:lpstr>
      <vt:lpstr>Heat Stroke</vt:lpstr>
      <vt:lpstr>Heat Stroke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 Illness Prevention</dc:title>
  <dc:creator>Donnie Sumner</dc:creator>
  <cp:lastModifiedBy>Donnie Sumner</cp:lastModifiedBy>
  <cp:revision>1</cp:revision>
  <dcterms:created xsi:type="dcterms:W3CDTF">2019-05-28T19:56:07Z</dcterms:created>
  <dcterms:modified xsi:type="dcterms:W3CDTF">2019-05-28T19:59:11Z</dcterms:modified>
</cp:coreProperties>
</file>