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Default Extension="svg" ContentType="image/svg+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2"/>
  </p:notesMasterIdLst>
  <p:sldIdLst>
    <p:sldId id="265" r:id="rId2"/>
    <p:sldId id="256" r:id="rId3"/>
    <p:sldId id="257" r:id="rId4"/>
    <p:sldId id="258" r:id="rId5"/>
    <p:sldId id="262" r:id="rId6"/>
    <p:sldId id="263" r:id="rId7"/>
    <p:sldId id="264" r:id="rId8"/>
    <p:sldId id="259" r:id="rId9"/>
    <p:sldId id="260" r:id="rId10"/>
    <p:sldId id="26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03" d="100"/>
          <a:sy n="103" d="100"/>
        </p:scale>
        <p:origin x="-376" y="-11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6160BF-4E38-4073-B9F4-4FA855D88730}" type="datetimeFigureOut">
              <a:rPr lang="en-US" smtClean="0"/>
              <a:t>9/18/20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BDE1D8-C58D-4BF7-AF68-5CF3037C5A06}" type="slidenum">
              <a:rPr lang="en-US" smtClean="0"/>
              <a:t>‹#›</a:t>
            </a:fld>
            <a:endParaRPr lang="en-US"/>
          </a:p>
        </p:txBody>
      </p:sp>
    </p:spTree>
    <p:extLst>
      <p:ext uri="{BB962C8B-B14F-4D97-AF65-F5344CB8AC3E}">
        <p14:creationId xmlns:p14="http://schemas.microsoft.com/office/powerpoint/2010/main" val="4011893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4A3A49-4606-4AA9-9F3E-7F2B13DB754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BF66D38F-6822-4561-B35B-ADC2509253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7B033326-7600-429A-83DE-B418F0B68A8A}"/>
              </a:ext>
            </a:extLst>
          </p:cNvPr>
          <p:cNvSpPr>
            <a:spLocks noGrp="1"/>
          </p:cNvSpPr>
          <p:nvPr>
            <p:ph type="dt" sz="half" idx="10"/>
          </p:nvPr>
        </p:nvSpPr>
        <p:spPr/>
        <p:txBody>
          <a:bodyPr/>
          <a:lstStyle/>
          <a:p>
            <a:fld id="{573A0BE1-F15E-4C7A-A711-2B35E213E6C1}" type="datetime1">
              <a:rPr lang="en-US" smtClean="0"/>
              <a:t>9/18/20</a:t>
            </a:fld>
            <a:endParaRPr lang="en-US"/>
          </a:p>
        </p:txBody>
      </p:sp>
      <p:sp>
        <p:nvSpPr>
          <p:cNvPr id="5" name="Footer Placeholder 4">
            <a:extLst>
              <a:ext uri="{FF2B5EF4-FFF2-40B4-BE49-F238E27FC236}">
                <a16:creationId xmlns:a16="http://schemas.microsoft.com/office/drawing/2014/main" xmlns="" id="{609DDFB2-A49C-4C46-A212-9FF541047493}"/>
              </a:ext>
            </a:extLst>
          </p:cNvPr>
          <p:cNvSpPr>
            <a:spLocks noGrp="1"/>
          </p:cNvSpPr>
          <p:nvPr>
            <p:ph type="ftr" sz="quarter" idx="11"/>
          </p:nvPr>
        </p:nvSpPr>
        <p:spPr/>
        <p:txBody>
          <a:bodyPr/>
          <a:lstStyle/>
          <a:p>
            <a:r>
              <a:rPr lang="en-US"/>
              <a:t>ZROBINETTE 2020</a:t>
            </a:r>
          </a:p>
        </p:txBody>
      </p:sp>
      <p:sp>
        <p:nvSpPr>
          <p:cNvPr id="6" name="Slide Number Placeholder 5">
            <a:extLst>
              <a:ext uri="{FF2B5EF4-FFF2-40B4-BE49-F238E27FC236}">
                <a16:creationId xmlns:a16="http://schemas.microsoft.com/office/drawing/2014/main" xmlns="" id="{21472A9F-CD25-4743-BDAC-DB50B1DC0443}"/>
              </a:ext>
            </a:extLst>
          </p:cNvPr>
          <p:cNvSpPr>
            <a:spLocks noGrp="1"/>
          </p:cNvSpPr>
          <p:nvPr>
            <p:ph type="sldNum" sz="quarter" idx="12"/>
          </p:nvPr>
        </p:nvSpPr>
        <p:spPr/>
        <p:txBody>
          <a:bodyPr/>
          <a:lstStyle/>
          <a:p>
            <a:fld id="{AB5F2A5F-197B-45FE-A632-DBE4D2F94D44}" type="slidenum">
              <a:rPr lang="en-US" smtClean="0"/>
              <a:t>‹#›</a:t>
            </a:fld>
            <a:endParaRPr lang="en-US"/>
          </a:p>
        </p:txBody>
      </p:sp>
    </p:spTree>
    <p:extLst>
      <p:ext uri="{BB962C8B-B14F-4D97-AF65-F5344CB8AC3E}">
        <p14:creationId xmlns:p14="http://schemas.microsoft.com/office/powerpoint/2010/main" val="3535721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D0CAC98-6228-4E39-82E0-B38D86FC649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86846352-71CC-4F10-B1C7-BCB8CAD226C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7F826B0-AA0C-4E3B-B2DD-89D15A7E6AC4}"/>
              </a:ext>
            </a:extLst>
          </p:cNvPr>
          <p:cNvSpPr>
            <a:spLocks noGrp="1"/>
          </p:cNvSpPr>
          <p:nvPr>
            <p:ph type="dt" sz="half" idx="10"/>
          </p:nvPr>
        </p:nvSpPr>
        <p:spPr/>
        <p:txBody>
          <a:bodyPr/>
          <a:lstStyle/>
          <a:p>
            <a:fld id="{93988C51-AD1F-4B9F-94BB-397641B8CACC}" type="datetime1">
              <a:rPr lang="en-US" smtClean="0"/>
              <a:t>9/18/20</a:t>
            </a:fld>
            <a:endParaRPr lang="en-US"/>
          </a:p>
        </p:txBody>
      </p:sp>
      <p:sp>
        <p:nvSpPr>
          <p:cNvPr id="5" name="Footer Placeholder 4">
            <a:extLst>
              <a:ext uri="{FF2B5EF4-FFF2-40B4-BE49-F238E27FC236}">
                <a16:creationId xmlns:a16="http://schemas.microsoft.com/office/drawing/2014/main" xmlns="" id="{7813A3C4-9257-4D89-A63E-FC668BC11150}"/>
              </a:ext>
            </a:extLst>
          </p:cNvPr>
          <p:cNvSpPr>
            <a:spLocks noGrp="1"/>
          </p:cNvSpPr>
          <p:nvPr>
            <p:ph type="ftr" sz="quarter" idx="11"/>
          </p:nvPr>
        </p:nvSpPr>
        <p:spPr/>
        <p:txBody>
          <a:bodyPr/>
          <a:lstStyle/>
          <a:p>
            <a:r>
              <a:rPr lang="en-US"/>
              <a:t>ZROBINETTE 2020</a:t>
            </a:r>
          </a:p>
        </p:txBody>
      </p:sp>
      <p:sp>
        <p:nvSpPr>
          <p:cNvPr id="6" name="Slide Number Placeholder 5">
            <a:extLst>
              <a:ext uri="{FF2B5EF4-FFF2-40B4-BE49-F238E27FC236}">
                <a16:creationId xmlns:a16="http://schemas.microsoft.com/office/drawing/2014/main" xmlns="" id="{CE8D6366-ABB8-40F4-BB0B-7CBEF0DDD9FC}"/>
              </a:ext>
            </a:extLst>
          </p:cNvPr>
          <p:cNvSpPr>
            <a:spLocks noGrp="1"/>
          </p:cNvSpPr>
          <p:nvPr>
            <p:ph type="sldNum" sz="quarter" idx="12"/>
          </p:nvPr>
        </p:nvSpPr>
        <p:spPr/>
        <p:txBody>
          <a:bodyPr/>
          <a:lstStyle/>
          <a:p>
            <a:fld id="{AB5F2A5F-197B-45FE-A632-DBE4D2F94D44}" type="slidenum">
              <a:rPr lang="en-US" smtClean="0"/>
              <a:t>‹#›</a:t>
            </a:fld>
            <a:endParaRPr lang="en-US"/>
          </a:p>
        </p:txBody>
      </p:sp>
    </p:spTree>
    <p:extLst>
      <p:ext uri="{BB962C8B-B14F-4D97-AF65-F5344CB8AC3E}">
        <p14:creationId xmlns:p14="http://schemas.microsoft.com/office/powerpoint/2010/main" val="2143433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8020D664-66B2-4742-ADD6-2E8DF774CE1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198B073C-6A82-4B00-A339-668D2D20667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C9E571F-E905-496E-AAB4-A1BE013B8416}"/>
              </a:ext>
            </a:extLst>
          </p:cNvPr>
          <p:cNvSpPr>
            <a:spLocks noGrp="1"/>
          </p:cNvSpPr>
          <p:nvPr>
            <p:ph type="dt" sz="half" idx="10"/>
          </p:nvPr>
        </p:nvSpPr>
        <p:spPr/>
        <p:txBody>
          <a:bodyPr/>
          <a:lstStyle/>
          <a:p>
            <a:fld id="{353DFD50-1B95-4E43-8A07-3645B074086E}" type="datetime1">
              <a:rPr lang="en-US" smtClean="0"/>
              <a:t>9/18/20</a:t>
            </a:fld>
            <a:endParaRPr lang="en-US"/>
          </a:p>
        </p:txBody>
      </p:sp>
      <p:sp>
        <p:nvSpPr>
          <p:cNvPr id="5" name="Footer Placeholder 4">
            <a:extLst>
              <a:ext uri="{FF2B5EF4-FFF2-40B4-BE49-F238E27FC236}">
                <a16:creationId xmlns:a16="http://schemas.microsoft.com/office/drawing/2014/main" xmlns="" id="{1C3E5A32-0808-4E73-8830-48B7F51554B4}"/>
              </a:ext>
            </a:extLst>
          </p:cNvPr>
          <p:cNvSpPr>
            <a:spLocks noGrp="1"/>
          </p:cNvSpPr>
          <p:nvPr>
            <p:ph type="ftr" sz="quarter" idx="11"/>
          </p:nvPr>
        </p:nvSpPr>
        <p:spPr/>
        <p:txBody>
          <a:bodyPr/>
          <a:lstStyle/>
          <a:p>
            <a:r>
              <a:rPr lang="en-US"/>
              <a:t>ZROBINETTE 2020</a:t>
            </a:r>
          </a:p>
        </p:txBody>
      </p:sp>
      <p:sp>
        <p:nvSpPr>
          <p:cNvPr id="6" name="Slide Number Placeholder 5">
            <a:extLst>
              <a:ext uri="{FF2B5EF4-FFF2-40B4-BE49-F238E27FC236}">
                <a16:creationId xmlns:a16="http://schemas.microsoft.com/office/drawing/2014/main" xmlns="" id="{ADA7FCB8-C439-43CA-9E1C-F88857A9B094}"/>
              </a:ext>
            </a:extLst>
          </p:cNvPr>
          <p:cNvSpPr>
            <a:spLocks noGrp="1"/>
          </p:cNvSpPr>
          <p:nvPr>
            <p:ph type="sldNum" sz="quarter" idx="12"/>
          </p:nvPr>
        </p:nvSpPr>
        <p:spPr/>
        <p:txBody>
          <a:bodyPr/>
          <a:lstStyle/>
          <a:p>
            <a:fld id="{AB5F2A5F-197B-45FE-A632-DBE4D2F94D44}" type="slidenum">
              <a:rPr lang="en-US" smtClean="0"/>
              <a:t>‹#›</a:t>
            </a:fld>
            <a:endParaRPr lang="en-US"/>
          </a:p>
        </p:txBody>
      </p:sp>
    </p:spTree>
    <p:extLst>
      <p:ext uri="{BB962C8B-B14F-4D97-AF65-F5344CB8AC3E}">
        <p14:creationId xmlns:p14="http://schemas.microsoft.com/office/powerpoint/2010/main" val="420599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256290A-5935-4958-A5C0-5D5C122D16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495BCC35-3935-4CEB-AA19-7937A5BF773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D72BA2C-1B19-49B4-9595-7D9B8CBA3C0D}"/>
              </a:ext>
            </a:extLst>
          </p:cNvPr>
          <p:cNvSpPr>
            <a:spLocks noGrp="1"/>
          </p:cNvSpPr>
          <p:nvPr>
            <p:ph type="dt" sz="half" idx="10"/>
          </p:nvPr>
        </p:nvSpPr>
        <p:spPr/>
        <p:txBody>
          <a:bodyPr/>
          <a:lstStyle/>
          <a:p>
            <a:fld id="{A548708A-CC7F-483B-B743-4BCCDF491E38}" type="datetime1">
              <a:rPr lang="en-US" smtClean="0"/>
              <a:t>9/18/20</a:t>
            </a:fld>
            <a:endParaRPr lang="en-US"/>
          </a:p>
        </p:txBody>
      </p:sp>
      <p:sp>
        <p:nvSpPr>
          <p:cNvPr id="5" name="Footer Placeholder 4">
            <a:extLst>
              <a:ext uri="{FF2B5EF4-FFF2-40B4-BE49-F238E27FC236}">
                <a16:creationId xmlns:a16="http://schemas.microsoft.com/office/drawing/2014/main" xmlns="" id="{D7761510-57A7-4BC0-967C-8CE031D5684E}"/>
              </a:ext>
            </a:extLst>
          </p:cNvPr>
          <p:cNvSpPr>
            <a:spLocks noGrp="1"/>
          </p:cNvSpPr>
          <p:nvPr>
            <p:ph type="ftr" sz="quarter" idx="11"/>
          </p:nvPr>
        </p:nvSpPr>
        <p:spPr/>
        <p:txBody>
          <a:bodyPr/>
          <a:lstStyle/>
          <a:p>
            <a:r>
              <a:rPr lang="en-US"/>
              <a:t>ZROBINETTE 2020</a:t>
            </a:r>
          </a:p>
        </p:txBody>
      </p:sp>
      <p:sp>
        <p:nvSpPr>
          <p:cNvPr id="6" name="Slide Number Placeholder 5">
            <a:extLst>
              <a:ext uri="{FF2B5EF4-FFF2-40B4-BE49-F238E27FC236}">
                <a16:creationId xmlns:a16="http://schemas.microsoft.com/office/drawing/2014/main" xmlns="" id="{47BF4698-453A-4440-A1CA-3C1BA43C6C67}"/>
              </a:ext>
            </a:extLst>
          </p:cNvPr>
          <p:cNvSpPr>
            <a:spLocks noGrp="1"/>
          </p:cNvSpPr>
          <p:nvPr>
            <p:ph type="sldNum" sz="quarter" idx="12"/>
          </p:nvPr>
        </p:nvSpPr>
        <p:spPr/>
        <p:txBody>
          <a:bodyPr/>
          <a:lstStyle/>
          <a:p>
            <a:fld id="{AB5F2A5F-197B-45FE-A632-DBE4D2F94D44}" type="slidenum">
              <a:rPr lang="en-US" smtClean="0"/>
              <a:t>‹#›</a:t>
            </a:fld>
            <a:endParaRPr lang="en-US"/>
          </a:p>
        </p:txBody>
      </p:sp>
    </p:spTree>
    <p:extLst>
      <p:ext uri="{BB962C8B-B14F-4D97-AF65-F5344CB8AC3E}">
        <p14:creationId xmlns:p14="http://schemas.microsoft.com/office/powerpoint/2010/main" val="2151408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C0B251-ADF2-4BB1-BA8F-B23C3710749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86ADD452-0A68-4F0C-8AA6-4FBA7E22AE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EB1D1F32-8174-4F58-86B3-6152B9507F28}"/>
              </a:ext>
            </a:extLst>
          </p:cNvPr>
          <p:cNvSpPr>
            <a:spLocks noGrp="1"/>
          </p:cNvSpPr>
          <p:nvPr>
            <p:ph type="dt" sz="half" idx="10"/>
          </p:nvPr>
        </p:nvSpPr>
        <p:spPr/>
        <p:txBody>
          <a:bodyPr/>
          <a:lstStyle/>
          <a:p>
            <a:fld id="{0C659E16-A024-43C6-A4CF-9FC2624B0AD3}" type="datetime1">
              <a:rPr lang="en-US" smtClean="0"/>
              <a:t>9/18/20</a:t>
            </a:fld>
            <a:endParaRPr lang="en-US"/>
          </a:p>
        </p:txBody>
      </p:sp>
      <p:sp>
        <p:nvSpPr>
          <p:cNvPr id="5" name="Footer Placeholder 4">
            <a:extLst>
              <a:ext uri="{FF2B5EF4-FFF2-40B4-BE49-F238E27FC236}">
                <a16:creationId xmlns:a16="http://schemas.microsoft.com/office/drawing/2014/main" xmlns="" id="{4810E70B-E745-4DAF-A2AD-7F2C4A69350E}"/>
              </a:ext>
            </a:extLst>
          </p:cNvPr>
          <p:cNvSpPr>
            <a:spLocks noGrp="1"/>
          </p:cNvSpPr>
          <p:nvPr>
            <p:ph type="ftr" sz="quarter" idx="11"/>
          </p:nvPr>
        </p:nvSpPr>
        <p:spPr/>
        <p:txBody>
          <a:bodyPr/>
          <a:lstStyle/>
          <a:p>
            <a:r>
              <a:rPr lang="en-US"/>
              <a:t>ZROBINETTE 2020</a:t>
            </a:r>
          </a:p>
        </p:txBody>
      </p:sp>
      <p:sp>
        <p:nvSpPr>
          <p:cNvPr id="6" name="Slide Number Placeholder 5">
            <a:extLst>
              <a:ext uri="{FF2B5EF4-FFF2-40B4-BE49-F238E27FC236}">
                <a16:creationId xmlns:a16="http://schemas.microsoft.com/office/drawing/2014/main" xmlns="" id="{5690E496-1B11-4CCD-9496-1C20391663E2}"/>
              </a:ext>
            </a:extLst>
          </p:cNvPr>
          <p:cNvSpPr>
            <a:spLocks noGrp="1"/>
          </p:cNvSpPr>
          <p:nvPr>
            <p:ph type="sldNum" sz="quarter" idx="12"/>
          </p:nvPr>
        </p:nvSpPr>
        <p:spPr/>
        <p:txBody>
          <a:bodyPr/>
          <a:lstStyle/>
          <a:p>
            <a:fld id="{AB5F2A5F-197B-45FE-A632-DBE4D2F94D44}" type="slidenum">
              <a:rPr lang="en-US" smtClean="0"/>
              <a:t>‹#›</a:t>
            </a:fld>
            <a:endParaRPr lang="en-US"/>
          </a:p>
        </p:txBody>
      </p:sp>
    </p:spTree>
    <p:extLst>
      <p:ext uri="{BB962C8B-B14F-4D97-AF65-F5344CB8AC3E}">
        <p14:creationId xmlns:p14="http://schemas.microsoft.com/office/powerpoint/2010/main" val="1126915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C4FA609-948D-4CB4-9E9B-7AF0F0D5C5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2E8CEA36-01D2-41DD-B6EF-3652398BEF9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9EF619D0-8CE5-4A9B-BC6F-2BE301F6DE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ED8B6532-1A1B-45DE-B766-EC9BC077BAEC}"/>
              </a:ext>
            </a:extLst>
          </p:cNvPr>
          <p:cNvSpPr>
            <a:spLocks noGrp="1"/>
          </p:cNvSpPr>
          <p:nvPr>
            <p:ph type="dt" sz="half" idx="10"/>
          </p:nvPr>
        </p:nvSpPr>
        <p:spPr/>
        <p:txBody>
          <a:bodyPr/>
          <a:lstStyle/>
          <a:p>
            <a:fld id="{BB80D9A1-DF2A-4F76-A118-8A8F3BF6D535}" type="datetime1">
              <a:rPr lang="en-US" smtClean="0"/>
              <a:t>9/18/20</a:t>
            </a:fld>
            <a:endParaRPr lang="en-US"/>
          </a:p>
        </p:txBody>
      </p:sp>
      <p:sp>
        <p:nvSpPr>
          <p:cNvPr id="6" name="Footer Placeholder 5">
            <a:extLst>
              <a:ext uri="{FF2B5EF4-FFF2-40B4-BE49-F238E27FC236}">
                <a16:creationId xmlns:a16="http://schemas.microsoft.com/office/drawing/2014/main" xmlns="" id="{B73F0B28-4FE9-45B8-BE50-AFA1F7C118CF}"/>
              </a:ext>
            </a:extLst>
          </p:cNvPr>
          <p:cNvSpPr>
            <a:spLocks noGrp="1"/>
          </p:cNvSpPr>
          <p:nvPr>
            <p:ph type="ftr" sz="quarter" idx="11"/>
          </p:nvPr>
        </p:nvSpPr>
        <p:spPr/>
        <p:txBody>
          <a:bodyPr/>
          <a:lstStyle/>
          <a:p>
            <a:r>
              <a:rPr lang="en-US"/>
              <a:t>ZROBINETTE 2020</a:t>
            </a:r>
          </a:p>
        </p:txBody>
      </p:sp>
      <p:sp>
        <p:nvSpPr>
          <p:cNvPr id="7" name="Slide Number Placeholder 6">
            <a:extLst>
              <a:ext uri="{FF2B5EF4-FFF2-40B4-BE49-F238E27FC236}">
                <a16:creationId xmlns:a16="http://schemas.microsoft.com/office/drawing/2014/main" xmlns="" id="{C2D3463A-B8C0-416B-8E32-7749D689AC75}"/>
              </a:ext>
            </a:extLst>
          </p:cNvPr>
          <p:cNvSpPr>
            <a:spLocks noGrp="1"/>
          </p:cNvSpPr>
          <p:nvPr>
            <p:ph type="sldNum" sz="quarter" idx="12"/>
          </p:nvPr>
        </p:nvSpPr>
        <p:spPr/>
        <p:txBody>
          <a:bodyPr/>
          <a:lstStyle/>
          <a:p>
            <a:fld id="{AB5F2A5F-197B-45FE-A632-DBE4D2F94D44}" type="slidenum">
              <a:rPr lang="en-US" smtClean="0"/>
              <a:t>‹#›</a:t>
            </a:fld>
            <a:endParaRPr lang="en-US"/>
          </a:p>
        </p:txBody>
      </p:sp>
    </p:spTree>
    <p:extLst>
      <p:ext uri="{BB962C8B-B14F-4D97-AF65-F5344CB8AC3E}">
        <p14:creationId xmlns:p14="http://schemas.microsoft.com/office/powerpoint/2010/main" val="2961024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D9EA971-2F5E-4044-827F-B92B53B5987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32AFCCC0-74D0-4448-B2CD-F7D705A0D2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57CED9C2-5B2E-4C25-AD08-5649E957D67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D6943E99-35B0-4B1F-AB38-03FABCA1A1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C496C2FF-BDBA-42CB-8DB2-B75B5931C90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A477A3E7-A4AF-4D7A-99B9-AABCCE560BB0}"/>
              </a:ext>
            </a:extLst>
          </p:cNvPr>
          <p:cNvSpPr>
            <a:spLocks noGrp="1"/>
          </p:cNvSpPr>
          <p:nvPr>
            <p:ph type="dt" sz="half" idx="10"/>
          </p:nvPr>
        </p:nvSpPr>
        <p:spPr/>
        <p:txBody>
          <a:bodyPr/>
          <a:lstStyle/>
          <a:p>
            <a:fld id="{A524F6D4-D4BE-43BA-92A4-F888D3AEB8B0}" type="datetime1">
              <a:rPr lang="en-US" smtClean="0"/>
              <a:t>9/18/20</a:t>
            </a:fld>
            <a:endParaRPr lang="en-US"/>
          </a:p>
        </p:txBody>
      </p:sp>
      <p:sp>
        <p:nvSpPr>
          <p:cNvPr id="8" name="Footer Placeholder 7">
            <a:extLst>
              <a:ext uri="{FF2B5EF4-FFF2-40B4-BE49-F238E27FC236}">
                <a16:creationId xmlns:a16="http://schemas.microsoft.com/office/drawing/2014/main" xmlns="" id="{CAB10410-D482-4B2D-8641-F4780C12171A}"/>
              </a:ext>
            </a:extLst>
          </p:cNvPr>
          <p:cNvSpPr>
            <a:spLocks noGrp="1"/>
          </p:cNvSpPr>
          <p:nvPr>
            <p:ph type="ftr" sz="quarter" idx="11"/>
          </p:nvPr>
        </p:nvSpPr>
        <p:spPr/>
        <p:txBody>
          <a:bodyPr/>
          <a:lstStyle/>
          <a:p>
            <a:r>
              <a:rPr lang="en-US"/>
              <a:t>ZROBINETTE 2020</a:t>
            </a:r>
          </a:p>
        </p:txBody>
      </p:sp>
      <p:sp>
        <p:nvSpPr>
          <p:cNvPr id="9" name="Slide Number Placeholder 8">
            <a:extLst>
              <a:ext uri="{FF2B5EF4-FFF2-40B4-BE49-F238E27FC236}">
                <a16:creationId xmlns:a16="http://schemas.microsoft.com/office/drawing/2014/main" xmlns="" id="{5F447D46-9772-4903-A121-6CF6AD616046}"/>
              </a:ext>
            </a:extLst>
          </p:cNvPr>
          <p:cNvSpPr>
            <a:spLocks noGrp="1"/>
          </p:cNvSpPr>
          <p:nvPr>
            <p:ph type="sldNum" sz="quarter" idx="12"/>
          </p:nvPr>
        </p:nvSpPr>
        <p:spPr/>
        <p:txBody>
          <a:bodyPr/>
          <a:lstStyle/>
          <a:p>
            <a:fld id="{AB5F2A5F-197B-45FE-A632-DBE4D2F94D44}" type="slidenum">
              <a:rPr lang="en-US" smtClean="0"/>
              <a:t>‹#›</a:t>
            </a:fld>
            <a:endParaRPr lang="en-US"/>
          </a:p>
        </p:txBody>
      </p:sp>
    </p:spTree>
    <p:extLst>
      <p:ext uri="{BB962C8B-B14F-4D97-AF65-F5344CB8AC3E}">
        <p14:creationId xmlns:p14="http://schemas.microsoft.com/office/powerpoint/2010/main" val="1975200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0F6EFC6-6627-4232-A8AA-02B8F152CD7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90BC4272-7FC7-444D-8B27-64A393CFC54C}"/>
              </a:ext>
            </a:extLst>
          </p:cNvPr>
          <p:cNvSpPr>
            <a:spLocks noGrp="1"/>
          </p:cNvSpPr>
          <p:nvPr>
            <p:ph type="dt" sz="half" idx="10"/>
          </p:nvPr>
        </p:nvSpPr>
        <p:spPr/>
        <p:txBody>
          <a:bodyPr/>
          <a:lstStyle/>
          <a:p>
            <a:fld id="{56C19D34-D61E-4D07-B5C9-CA3C2B2EA332}" type="datetime1">
              <a:rPr lang="en-US" smtClean="0"/>
              <a:t>9/18/20</a:t>
            </a:fld>
            <a:endParaRPr lang="en-US"/>
          </a:p>
        </p:txBody>
      </p:sp>
      <p:sp>
        <p:nvSpPr>
          <p:cNvPr id="4" name="Footer Placeholder 3">
            <a:extLst>
              <a:ext uri="{FF2B5EF4-FFF2-40B4-BE49-F238E27FC236}">
                <a16:creationId xmlns:a16="http://schemas.microsoft.com/office/drawing/2014/main" xmlns="" id="{7AE58484-D054-4D10-9A81-28C6AE384C00}"/>
              </a:ext>
            </a:extLst>
          </p:cNvPr>
          <p:cNvSpPr>
            <a:spLocks noGrp="1"/>
          </p:cNvSpPr>
          <p:nvPr>
            <p:ph type="ftr" sz="quarter" idx="11"/>
          </p:nvPr>
        </p:nvSpPr>
        <p:spPr/>
        <p:txBody>
          <a:bodyPr/>
          <a:lstStyle/>
          <a:p>
            <a:r>
              <a:rPr lang="en-US"/>
              <a:t>ZROBINETTE 2020</a:t>
            </a:r>
          </a:p>
        </p:txBody>
      </p:sp>
      <p:sp>
        <p:nvSpPr>
          <p:cNvPr id="5" name="Slide Number Placeholder 4">
            <a:extLst>
              <a:ext uri="{FF2B5EF4-FFF2-40B4-BE49-F238E27FC236}">
                <a16:creationId xmlns:a16="http://schemas.microsoft.com/office/drawing/2014/main" xmlns="" id="{4E910674-5621-4145-9768-E540B130BA70}"/>
              </a:ext>
            </a:extLst>
          </p:cNvPr>
          <p:cNvSpPr>
            <a:spLocks noGrp="1"/>
          </p:cNvSpPr>
          <p:nvPr>
            <p:ph type="sldNum" sz="quarter" idx="12"/>
          </p:nvPr>
        </p:nvSpPr>
        <p:spPr/>
        <p:txBody>
          <a:bodyPr/>
          <a:lstStyle/>
          <a:p>
            <a:fld id="{AB5F2A5F-197B-45FE-A632-DBE4D2F94D44}" type="slidenum">
              <a:rPr lang="en-US" smtClean="0"/>
              <a:t>‹#›</a:t>
            </a:fld>
            <a:endParaRPr lang="en-US"/>
          </a:p>
        </p:txBody>
      </p:sp>
    </p:spTree>
    <p:extLst>
      <p:ext uri="{BB962C8B-B14F-4D97-AF65-F5344CB8AC3E}">
        <p14:creationId xmlns:p14="http://schemas.microsoft.com/office/powerpoint/2010/main" val="274735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5EB1CD9A-69E7-4937-8E65-56CCC4A37709}"/>
              </a:ext>
            </a:extLst>
          </p:cNvPr>
          <p:cNvSpPr>
            <a:spLocks noGrp="1"/>
          </p:cNvSpPr>
          <p:nvPr>
            <p:ph type="dt" sz="half" idx="10"/>
          </p:nvPr>
        </p:nvSpPr>
        <p:spPr/>
        <p:txBody>
          <a:bodyPr/>
          <a:lstStyle/>
          <a:p>
            <a:fld id="{EC297CC2-4C6D-4E09-980B-3C3CF9B3BADC}" type="datetime1">
              <a:rPr lang="en-US" smtClean="0"/>
              <a:t>9/18/20</a:t>
            </a:fld>
            <a:endParaRPr lang="en-US"/>
          </a:p>
        </p:txBody>
      </p:sp>
      <p:sp>
        <p:nvSpPr>
          <p:cNvPr id="3" name="Footer Placeholder 2">
            <a:extLst>
              <a:ext uri="{FF2B5EF4-FFF2-40B4-BE49-F238E27FC236}">
                <a16:creationId xmlns:a16="http://schemas.microsoft.com/office/drawing/2014/main" xmlns="" id="{4977A67C-6CAB-4106-8BF8-E214C0E87BEB}"/>
              </a:ext>
            </a:extLst>
          </p:cNvPr>
          <p:cNvSpPr>
            <a:spLocks noGrp="1"/>
          </p:cNvSpPr>
          <p:nvPr>
            <p:ph type="ftr" sz="quarter" idx="11"/>
          </p:nvPr>
        </p:nvSpPr>
        <p:spPr/>
        <p:txBody>
          <a:bodyPr/>
          <a:lstStyle/>
          <a:p>
            <a:r>
              <a:rPr lang="en-US"/>
              <a:t>ZROBINETTE 2020</a:t>
            </a:r>
          </a:p>
        </p:txBody>
      </p:sp>
      <p:sp>
        <p:nvSpPr>
          <p:cNvPr id="4" name="Slide Number Placeholder 3">
            <a:extLst>
              <a:ext uri="{FF2B5EF4-FFF2-40B4-BE49-F238E27FC236}">
                <a16:creationId xmlns:a16="http://schemas.microsoft.com/office/drawing/2014/main" xmlns="" id="{BF61EA95-CD2E-449C-A1BD-B6C01ADBA26D}"/>
              </a:ext>
            </a:extLst>
          </p:cNvPr>
          <p:cNvSpPr>
            <a:spLocks noGrp="1"/>
          </p:cNvSpPr>
          <p:nvPr>
            <p:ph type="sldNum" sz="quarter" idx="12"/>
          </p:nvPr>
        </p:nvSpPr>
        <p:spPr/>
        <p:txBody>
          <a:bodyPr/>
          <a:lstStyle/>
          <a:p>
            <a:fld id="{AB5F2A5F-197B-45FE-A632-DBE4D2F94D44}" type="slidenum">
              <a:rPr lang="en-US" smtClean="0"/>
              <a:t>‹#›</a:t>
            </a:fld>
            <a:endParaRPr lang="en-US"/>
          </a:p>
        </p:txBody>
      </p:sp>
    </p:spTree>
    <p:extLst>
      <p:ext uri="{BB962C8B-B14F-4D97-AF65-F5344CB8AC3E}">
        <p14:creationId xmlns:p14="http://schemas.microsoft.com/office/powerpoint/2010/main" val="3467142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C784FBB-9B3E-437C-BEB2-5C31C52638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7B22D48A-9BDF-4592-BDD9-FE866E4135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1FADECB9-8108-4ADD-A592-B4D9AF816E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DE3C9007-D6FE-49EB-82DC-D95F318D6DED}"/>
              </a:ext>
            </a:extLst>
          </p:cNvPr>
          <p:cNvSpPr>
            <a:spLocks noGrp="1"/>
          </p:cNvSpPr>
          <p:nvPr>
            <p:ph type="dt" sz="half" idx="10"/>
          </p:nvPr>
        </p:nvSpPr>
        <p:spPr/>
        <p:txBody>
          <a:bodyPr/>
          <a:lstStyle/>
          <a:p>
            <a:fld id="{DA139CEE-81D4-41A5-AD2C-E04FAEA8529A}" type="datetime1">
              <a:rPr lang="en-US" smtClean="0"/>
              <a:t>9/18/20</a:t>
            </a:fld>
            <a:endParaRPr lang="en-US"/>
          </a:p>
        </p:txBody>
      </p:sp>
      <p:sp>
        <p:nvSpPr>
          <p:cNvPr id="6" name="Footer Placeholder 5">
            <a:extLst>
              <a:ext uri="{FF2B5EF4-FFF2-40B4-BE49-F238E27FC236}">
                <a16:creationId xmlns:a16="http://schemas.microsoft.com/office/drawing/2014/main" xmlns="" id="{6A9E1ECE-0299-4ED1-8FD5-0FD1F36AEE3B}"/>
              </a:ext>
            </a:extLst>
          </p:cNvPr>
          <p:cNvSpPr>
            <a:spLocks noGrp="1"/>
          </p:cNvSpPr>
          <p:nvPr>
            <p:ph type="ftr" sz="quarter" idx="11"/>
          </p:nvPr>
        </p:nvSpPr>
        <p:spPr/>
        <p:txBody>
          <a:bodyPr/>
          <a:lstStyle/>
          <a:p>
            <a:r>
              <a:rPr lang="en-US"/>
              <a:t>ZROBINETTE 2020</a:t>
            </a:r>
          </a:p>
        </p:txBody>
      </p:sp>
      <p:sp>
        <p:nvSpPr>
          <p:cNvPr id="7" name="Slide Number Placeholder 6">
            <a:extLst>
              <a:ext uri="{FF2B5EF4-FFF2-40B4-BE49-F238E27FC236}">
                <a16:creationId xmlns:a16="http://schemas.microsoft.com/office/drawing/2014/main" xmlns="" id="{EDBFF384-BAA6-4ED5-B610-DCB1B01EE700}"/>
              </a:ext>
            </a:extLst>
          </p:cNvPr>
          <p:cNvSpPr>
            <a:spLocks noGrp="1"/>
          </p:cNvSpPr>
          <p:nvPr>
            <p:ph type="sldNum" sz="quarter" idx="12"/>
          </p:nvPr>
        </p:nvSpPr>
        <p:spPr/>
        <p:txBody>
          <a:bodyPr/>
          <a:lstStyle/>
          <a:p>
            <a:fld id="{AB5F2A5F-197B-45FE-A632-DBE4D2F94D44}" type="slidenum">
              <a:rPr lang="en-US" smtClean="0"/>
              <a:t>‹#›</a:t>
            </a:fld>
            <a:endParaRPr lang="en-US"/>
          </a:p>
        </p:txBody>
      </p:sp>
    </p:spTree>
    <p:extLst>
      <p:ext uri="{BB962C8B-B14F-4D97-AF65-F5344CB8AC3E}">
        <p14:creationId xmlns:p14="http://schemas.microsoft.com/office/powerpoint/2010/main" val="4216755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C8DCF73-5C0E-4EBB-A878-AA6F09A266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45A3BF7C-7B2C-431F-8796-B7C8753006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F0C1942E-6E94-4446-9E66-BBD1F5A8B3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46CBB821-FA1C-4044-BCC9-F0B2F845DBCE}"/>
              </a:ext>
            </a:extLst>
          </p:cNvPr>
          <p:cNvSpPr>
            <a:spLocks noGrp="1"/>
          </p:cNvSpPr>
          <p:nvPr>
            <p:ph type="dt" sz="half" idx="10"/>
          </p:nvPr>
        </p:nvSpPr>
        <p:spPr/>
        <p:txBody>
          <a:bodyPr/>
          <a:lstStyle/>
          <a:p>
            <a:fld id="{3633A0F4-93A0-4D58-90D1-EF41AFDD56A2}" type="datetime1">
              <a:rPr lang="en-US" smtClean="0"/>
              <a:t>9/18/20</a:t>
            </a:fld>
            <a:endParaRPr lang="en-US"/>
          </a:p>
        </p:txBody>
      </p:sp>
      <p:sp>
        <p:nvSpPr>
          <p:cNvPr id="6" name="Footer Placeholder 5">
            <a:extLst>
              <a:ext uri="{FF2B5EF4-FFF2-40B4-BE49-F238E27FC236}">
                <a16:creationId xmlns:a16="http://schemas.microsoft.com/office/drawing/2014/main" xmlns="" id="{78577C45-7537-4BB5-8A70-736BB959DC4B}"/>
              </a:ext>
            </a:extLst>
          </p:cNvPr>
          <p:cNvSpPr>
            <a:spLocks noGrp="1"/>
          </p:cNvSpPr>
          <p:nvPr>
            <p:ph type="ftr" sz="quarter" idx="11"/>
          </p:nvPr>
        </p:nvSpPr>
        <p:spPr/>
        <p:txBody>
          <a:bodyPr/>
          <a:lstStyle/>
          <a:p>
            <a:r>
              <a:rPr lang="en-US"/>
              <a:t>ZROBINETTE 2020</a:t>
            </a:r>
          </a:p>
        </p:txBody>
      </p:sp>
      <p:sp>
        <p:nvSpPr>
          <p:cNvPr id="7" name="Slide Number Placeholder 6">
            <a:extLst>
              <a:ext uri="{FF2B5EF4-FFF2-40B4-BE49-F238E27FC236}">
                <a16:creationId xmlns:a16="http://schemas.microsoft.com/office/drawing/2014/main" xmlns="" id="{58C3DCAC-75F8-4FF8-BFB8-2D362EDB81D3}"/>
              </a:ext>
            </a:extLst>
          </p:cNvPr>
          <p:cNvSpPr>
            <a:spLocks noGrp="1"/>
          </p:cNvSpPr>
          <p:nvPr>
            <p:ph type="sldNum" sz="quarter" idx="12"/>
          </p:nvPr>
        </p:nvSpPr>
        <p:spPr/>
        <p:txBody>
          <a:bodyPr/>
          <a:lstStyle/>
          <a:p>
            <a:fld id="{AB5F2A5F-197B-45FE-A632-DBE4D2F94D44}" type="slidenum">
              <a:rPr lang="en-US" smtClean="0"/>
              <a:t>‹#›</a:t>
            </a:fld>
            <a:endParaRPr lang="en-US"/>
          </a:p>
        </p:txBody>
      </p:sp>
    </p:spTree>
    <p:extLst>
      <p:ext uri="{BB962C8B-B14F-4D97-AF65-F5344CB8AC3E}">
        <p14:creationId xmlns:p14="http://schemas.microsoft.com/office/powerpoint/2010/main" val="154062198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A5BCD50A-F0A5-484E-88E0-70395CF161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F05922A5-7869-42A8-8772-2251724293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5004AC0-6F73-42F5-8805-A1375E031F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05FDBD-9950-4BBD-91DE-852620C4E3C9}" type="datetime1">
              <a:rPr lang="en-US" smtClean="0"/>
              <a:t>9/18/20</a:t>
            </a:fld>
            <a:endParaRPr lang="en-US"/>
          </a:p>
        </p:txBody>
      </p:sp>
      <p:sp>
        <p:nvSpPr>
          <p:cNvPr id="5" name="Footer Placeholder 4">
            <a:extLst>
              <a:ext uri="{FF2B5EF4-FFF2-40B4-BE49-F238E27FC236}">
                <a16:creationId xmlns:a16="http://schemas.microsoft.com/office/drawing/2014/main" xmlns="" id="{423036D6-2442-4FB9-9515-F41BBE16E6A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ZROBINETTE 2020</a:t>
            </a:r>
          </a:p>
        </p:txBody>
      </p:sp>
      <p:sp>
        <p:nvSpPr>
          <p:cNvPr id="6" name="Slide Number Placeholder 5">
            <a:extLst>
              <a:ext uri="{FF2B5EF4-FFF2-40B4-BE49-F238E27FC236}">
                <a16:creationId xmlns:a16="http://schemas.microsoft.com/office/drawing/2014/main" xmlns="" id="{02DA6983-7443-4E63-8D9D-E008FDEBF9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5F2A5F-197B-45FE-A632-DBE4D2F94D44}" type="slidenum">
              <a:rPr lang="en-US" smtClean="0"/>
              <a:t>‹#›</a:t>
            </a:fld>
            <a:endParaRPr lang="en-US"/>
          </a:p>
        </p:txBody>
      </p:sp>
    </p:spTree>
    <p:extLst>
      <p:ext uri="{BB962C8B-B14F-4D97-AF65-F5344CB8AC3E}">
        <p14:creationId xmlns:p14="http://schemas.microsoft.com/office/powerpoint/2010/main" val="2342775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 Id="rId3" Type="http://schemas.openxmlformats.org/officeDocument/2006/relationships/image" Target="../media/image3.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atri-online.org/research/results/ATRI_Crash_Predictor_One_Pg_Summary_Apr_2011.pdf"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part380.com/blog/2015/09/22/what-is-the-1-safe-driving-behavior/"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B2EAC167-DA42-41D6-8D4A-57AFF15DF8E8}"/>
              </a:ext>
            </a:extLst>
          </p:cNvPr>
          <p:cNvSpPr>
            <a:spLocks noGrp="1"/>
          </p:cNvSpPr>
          <p:nvPr>
            <p:ph type="ctrTitle"/>
          </p:nvPr>
        </p:nvSpPr>
        <p:spPr/>
        <p:txBody>
          <a:bodyPr/>
          <a:lstStyle/>
          <a:p>
            <a:r>
              <a:rPr lang="en-US" dirty="0"/>
              <a:t>AVOIDING A SIDESWIPE ACCIDENT</a:t>
            </a:r>
          </a:p>
        </p:txBody>
      </p:sp>
      <p:sp>
        <p:nvSpPr>
          <p:cNvPr id="5" name="Subtitle 4">
            <a:extLst>
              <a:ext uri="{FF2B5EF4-FFF2-40B4-BE49-F238E27FC236}">
                <a16:creationId xmlns:a16="http://schemas.microsoft.com/office/drawing/2014/main" xmlns="" id="{823F56BE-0800-4B39-89D9-1131B6911081}"/>
              </a:ext>
            </a:extLst>
          </p:cNvPr>
          <p:cNvSpPr>
            <a:spLocks noGrp="1"/>
          </p:cNvSpPr>
          <p:nvPr>
            <p:ph type="subTitle" idx="1"/>
          </p:nvPr>
        </p:nvSpPr>
        <p:spPr/>
        <p:txBody>
          <a:bodyPr/>
          <a:lstStyle/>
          <a:p>
            <a:endParaRPr lang="en-US" dirty="0"/>
          </a:p>
        </p:txBody>
      </p:sp>
      <p:pic>
        <p:nvPicPr>
          <p:cNvPr id="2" name="Picture 1" descr="empirelogo.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25920" y="3613621"/>
            <a:ext cx="2535520" cy="2535520"/>
          </a:xfrm>
          <a:prstGeom prst="rect">
            <a:avLst/>
          </a:prstGeom>
        </p:spPr>
      </p:pic>
    </p:spTree>
    <p:extLst>
      <p:ext uri="{BB962C8B-B14F-4D97-AF65-F5344CB8AC3E}">
        <p14:creationId xmlns:p14="http://schemas.microsoft.com/office/powerpoint/2010/main" val="25923247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xmlns="" id="{C4E4288A-DFC8-40A2-90E5-70E851A933A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752E9368-6258-458C-99D5-7878062F322B}"/>
              </a:ext>
            </a:extLst>
          </p:cNvPr>
          <p:cNvSpPr>
            <a:spLocks noGrp="1"/>
          </p:cNvSpPr>
          <p:nvPr>
            <p:ph type="title"/>
          </p:nvPr>
        </p:nvSpPr>
        <p:spPr>
          <a:xfrm>
            <a:off x="965199" y="447741"/>
            <a:ext cx="4278623" cy="1645919"/>
          </a:xfrm>
        </p:spPr>
        <p:txBody>
          <a:bodyPr>
            <a:normAutofit/>
          </a:bodyPr>
          <a:lstStyle/>
          <a:p>
            <a:r>
              <a:rPr lang="en-US" sz="4000"/>
              <a:t>Avoid A Sideswipe or Merge Incident </a:t>
            </a:r>
          </a:p>
        </p:txBody>
      </p:sp>
      <p:sp>
        <p:nvSpPr>
          <p:cNvPr id="19" name="Freeform: Shape 18">
            <a:extLst>
              <a:ext uri="{FF2B5EF4-FFF2-40B4-BE49-F238E27FC236}">
                <a16:creationId xmlns:a16="http://schemas.microsoft.com/office/drawing/2014/main" xmlns="" id="{9AD93FD3-7DF2-4DC8-BD55-8B2EB5F63F2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253579"/>
            <a:ext cx="8109718" cy="4604421"/>
          </a:xfrm>
          <a:custGeom>
            <a:avLst/>
            <a:gdLst>
              <a:gd name="connsiteX0" fmla="*/ 7381313 w 8109718"/>
              <a:gd name="connsiteY0" fmla="*/ 1839459 h 4604421"/>
              <a:gd name="connsiteX1" fmla="*/ 7381313 w 8109718"/>
              <a:gd name="connsiteY1" fmla="*/ 1853646 h 4604421"/>
              <a:gd name="connsiteX2" fmla="*/ 7379359 w 8109718"/>
              <a:gd name="connsiteY2" fmla="*/ 1846552 h 4604421"/>
              <a:gd name="connsiteX3" fmla="*/ 1321854 w 8109718"/>
              <a:gd name="connsiteY3" fmla="*/ 0 h 4604421"/>
              <a:gd name="connsiteX4" fmla="*/ 5365317 w 8109718"/>
              <a:gd name="connsiteY4" fmla="*/ 0 h 4604421"/>
              <a:gd name="connsiteX5" fmla="*/ 5985373 w 8109718"/>
              <a:gd name="connsiteY5" fmla="*/ 365439 h 4604421"/>
              <a:gd name="connsiteX6" fmla="*/ 8011470 w 8109718"/>
              <a:gd name="connsiteY6" fmla="*/ 3854515 h 4604421"/>
              <a:gd name="connsiteX7" fmla="*/ 8011470 w 8109718"/>
              <a:gd name="connsiteY7" fmla="*/ 4567993 h 4604421"/>
              <a:gd name="connsiteX8" fmla="*/ 7998115 w 8109718"/>
              <a:gd name="connsiteY8" fmla="*/ 4590992 h 4604421"/>
              <a:gd name="connsiteX9" fmla="*/ 7990317 w 8109718"/>
              <a:gd name="connsiteY9" fmla="*/ 4604421 h 4604421"/>
              <a:gd name="connsiteX10" fmla="*/ 0 w 8109718"/>
              <a:gd name="connsiteY10" fmla="*/ 4604421 h 4604421"/>
              <a:gd name="connsiteX11" fmla="*/ 0 w 8109718"/>
              <a:gd name="connsiteY11" fmla="*/ 1564110 h 4604421"/>
              <a:gd name="connsiteX12" fmla="*/ 27177 w 8109718"/>
              <a:gd name="connsiteY12" fmla="*/ 1517107 h 4604421"/>
              <a:gd name="connsiteX13" fmla="*/ 693065 w 8109718"/>
              <a:gd name="connsiteY13" fmla="*/ 365439 h 4604421"/>
              <a:gd name="connsiteX14" fmla="*/ 1321854 w 8109718"/>
              <a:gd name="connsiteY14" fmla="*/ 0 h 4604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109718" h="4604421">
                <a:moveTo>
                  <a:pt x="7381313" y="1839459"/>
                </a:moveTo>
                <a:lnTo>
                  <a:pt x="7381313" y="1853646"/>
                </a:lnTo>
                <a:lnTo>
                  <a:pt x="7379359" y="1846552"/>
                </a:lnTo>
                <a:close/>
                <a:moveTo>
                  <a:pt x="1321854" y="0"/>
                </a:moveTo>
                <a:cubicBezTo>
                  <a:pt x="1321854" y="0"/>
                  <a:pt x="1321854" y="0"/>
                  <a:pt x="5365317" y="0"/>
                </a:cubicBezTo>
                <a:cubicBezTo>
                  <a:pt x="5618580" y="0"/>
                  <a:pt x="5863108" y="139215"/>
                  <a:pt x="5985373" y="365439"/>
                </a:cubicBezTo>
                <a:cubicBezTo>
                  <a:pt x="5985373" y="365439"/>
                  <a:pt x="5985373" y="365439"/>
                  <a:pt x="8011470" y="3854515"/>
                </a:cubicBezTo>
                <a:cubicBezTo>
                  <a:pt x="8142468" y="4072039"/>
                  <a:pt x="8142468" y="4350470"/>
                  <a:pt x="8011470" y="4567993"/>
                </a:cubicBezTo>
                <a:cubicBezTo>
                  <a:pt x="8011470" y="4567993"/>
                  <a:pt x="8011470" y="4567993"/>
                  <a:pt x="7998115" y="4590992"/>
                </a:cubicBezTo>
                <a:lnTo>
                  <a:pt x="7990317" y="4604421"/>
                </a:lnTo>
                <a:lnTo>
                  <a:pt x="0" y="4604421"/>
                </a:lnTo>
                <a:lnTo>
                  <a:pt x="0" y="1564110"/>
                </a:lnTo>
                <a:lnTo>
                  <a:pt x="27177" y="1517107"/>
                </a:lnTo>
                <a:cubicBezTo>
                  <a:pt x="220245" y="1183191"/>
                  <a:pt x="440895" y="801574"/>
                  <a:pt x="693065" y="365439"/>
                </a:cubicBezTo>
                <a:cubicBezTo>
                  <a:pt x="824063" y="139215"/>
                  <a:pt x="1059859" y="0"/>
                  <a:pt x="1321854" y="0"/>
                </a:cubicBez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5">
            <a:extLst>
              <a:ext uri="{FF2B5EF4-FFF2-40B4-BE49-F238E27FC236}">
                <a16:creationId xmlns:a16="http://schemas.microsoft.com/office/drawing/2014/main" xmlns="" id="{956571CF-1434-4180-A385-D4AC63B6269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a:off x="7276856" y="1827416"/>
            <a:ext cx="4418320" cy="3877280"/>
          </a:xfrm>
          <a:custGeom>
            <a:avLst/>
            <a:gdLst>
              <a:gd name="T0" fmla="*/ 781 w 1099"/>
              <a:gd name="T1" fmla="*/ 0 h 968"/>
              <a:gd name="T2" fmla="*/ 318 w 1099"/>
              <a:gd name="T3" fmla="*/ 0 h 968"/>
              <a:gd name="T4" fmla="*/ 246 w 1099"/>
              <a:gd name="T5" fmla="*/ 42 h 968"/>
              <a:gd name="T6" fmla="*/ 15 w 1099"/>
              <a:gd name="T7" fmla="*/ 443 h 968"/>
              <a:gd name="T8" fmla="*/ 15 w 1099"/>
              <a:gd name="T9" fmla="*/ 525 h 968"/>
              <a:gd name="T10" fmla="*/ 246 w 1099"/>
              <a:gd name="T11" fmla="*/ 926 h 968"/>
              <a:gd name="T12" fmla="*/ 318 w 1099"/>
              <a:gd name="T13" fmla="*/ 968 h 968"/>
              <a:gd name="T14" fmla="*/ 781 w 1099"/>
              <a:gd name="T15" fmla="*/ 968 h 968"/>
              <a:gd name="T16" fmla="*/ 852 w 1099"/>
              <a:gd name="T17" fmla="*/ 926 h 968"/>
              <a:gd name="T18" fmla="*/ 1084 w 1099"/>
              <a:gd name="T19" fmla="*/ 525 h 968"/>
              <a:gd name="T20" fmla="*/ 1084 w 1099"/>
              <a:gd name="T21" fmla="*/ 443 h 968"/>
              <a:gd name="T22" fmla="*/ 852 w 1099"/>
              <a:gd name="T23" fmla="*/ 42 h 968"/>
              <a:gd name="T24" fmla="*/ 781 w 1099"/>
              <a:gd name="T25" fmla="*/ 0 h 9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9" h="968">
                <a:moveTo>
                  <a:pt x="781" y="0"/>
                </a:moveTo>
                <a:cubicBezTo>
                  <a:pt x="318" y="0"/>
                  <a:pt x="318" y="0"/>
                  <a:pt x="318" y="0"/>
                </a:cubicBezTo>
                <a:cubicBezTo>
                  <a:pt x="288" y="0"/>
                  <a:pt x="261" y="16"/>
                  <a:pt x="246" y="42"/>
                </a:cubicBezTo>
                <a:cubicBezTo>
                  <a:pt x="15" y="443"/>
                  <a:pt x="15" y="443"/>
                  <a:pt x="15" y="443"/>
                </a:cubicBezTo>
                <a:cubicBezTo>
                  <a:pt x="0" y="468"/>
                  <a:pt x="0" y="500"/>
                  <a:pt x="15" y="525"/>
                </a:cubicBezTo>
                <a:cubicBezTo>
                  <a:pt x="246" y="926"/>
                  <a:pt x="246" y="926"/>
                  <a:pt x="246" y="926"/>
                </a:cubicBezTo>
                <a:cubicBezTo>
                  <a:pt x="261" y="952"/>
                  <a:pt x="288" y="968"/>
                  <a:pt x="318" y="968"/>
                </a:cubicBezTo>
                <a:cubicBezTo>
                  <a:pt x="781" y="968"/>
                  <a:pt x="781" y="968"/>
                  <a:pt x="781" y="968"/>
                </a:cubicBezTo>
                <a:cubicBezTo>
                  <a:pt x="810" y="968"/>
                  <a:pt x="838" y="952"/>
                  <a:pt x="852" y="926"/>
                </a:cubicBezTo>
                <a:cubicBezTo>
                  <a:pt x="1084" y="525"/>
                  <a:pt x="1084" y="525"/>
                  <a:pt x="1084" y="525"/>
                </a:cubicBezTo>
                <a:cubicBezTo>
                  <a:pt x="1099" y="500"/>
                  <a:pt x="1099" y="468"/>
                  <a:pt x="1084" y="443"/>
                </a:cubicBezTo>
                <a:cubicBezTo>
                  <a:pt x="852" y="42"/>
                  <a:pt x="852" y="42"/>
                  <a:pt x="852" y="42"/>
                </a:cubicBezTo>
                <a:cubicBezTo>
                  <a:pt x="838" y="16"/>
                  <a:pt x="810" y="0"/>
                  <a:pt x="781" y="0"/>
                </a:cubicBezTo>
                <a:close/>
              </a:path>
            </a:pathLst>
          </a:custGeom>
          <a:noFill/>
          <a:ln w="50800" cap="flat">
            <a:solidFill>
              <a:schemeClr val="tx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23" name="Freeform: Shape 22">
            <a:extLst>
              <a:ext uri="{FF2B5EF4-FFF2-40B4-BE49-F238E27FC236}">
                <a16:creationId xmlns:a16="http://schemas.microsoft.com/office/drawing/2014/main" xmlns="" id="{19D0EF7D-8D7F-4A18-A68B-92E2D448730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952343" y="825104"/>
            <a:ext cx="2926988" cy="2594434"/>
          </a:xfrm>
          <a:custGeom>
            <a:avLst/>
            <a:gdLst>
              <a:gd name="connsiteX0" fmla="*/ 853538 w 2991693"/>
              <a:gd name="connsiteY0" fmla="*/ 0 h 2651787"/>
              <a:gd name="connsiteX1" fmla="*/ 2141030 w 2991693"/>
              <a:gd name="connsiteY1" fmla="*/ 0 h 2651787"/>
              <a:gd name="connsiteX2" fmla="*/ 2324957 w 2991693"/>
              <a:gd name="connsiteY2" fmla="*/ 103466 h 2651787"/>
              <a:gd name="connsiteX3" fmla="*/ 2968702 w 2991693"/>
              <a:gd name="connsiteY3" fmla="*/ 1218596 h 2651787"/>
              <a:gd name="connsiteX4" fmla="*/ 2968702 w 2991693"/>
              <a:gd name="connsiteY4" fmla="*/ 1433192 h 2651787"/>
              <a:gd name="connsiteX5" fmla="*/ 2324957 w 2991693"/>
              <a:gd name="connsiteY5" fmla="*/ 2548321 h 2651787"/>
              <a:gd name="connsiteX6" fmla="*/ 2141030 w 2991693"/>
              <a:gd name="connsiteY6" fmla="*/ 2651787 h 2651787"/>
              <a:gd name="connsiteX7" fmla="*/ 853538 w 2991693"/>
              <a:gd name="connsiteY7" fmla="*/ 2651787 h 2651787"/>
              <a:gd name="connsiteX8" fmla="*/ 669612 w 2991693"/>
              <a:gd name="connsiteY8" fmla="*/ 2548321 h 2651787"/>
              <a:gd name="connsiteX9" fmla="*/ 25866 w 2991693"/>
              <a:gd name="connsiteY9" fmla="*/ 1433192 h 2651787"/>
              <a:gd name="connsiteX10" fmla="*/ 25866 w 2991693"/>
              <a:gd name="connsiteY10" fmla="*/ 1218596 h 2651787"/>
              <a:gd name="connsiteX11" fmla="*/ 669612 w 2991693"/>
              <a:gd name="connsiteY11" fmla="*/ 103466 h 2651787"/>
              <a:gd name="connsiteX12" fmla="*/ 853538 w 2991693"/>
              <a:gd name="connsiteY12" fmla="*/ 0 h 2651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1693" h="2651787">
                <a:moveTo>
                  <a:pt x="853538" y="0"/>
                </a:moveTo>
                <a:cubicBezTo>
                  <a:pt x="2141030" y="0"/>
                  <a:pt x="2141030" y="0"/>
                  <a:pt x="2141030" y="0"/>
                </a:cubicBezTo>
                <a:cubicBezTo>
                  <a:pt x="2206170" y="0"/>
                  <a:pt x="2290471" y="45985"/>
                  <a:pt x="2324957" y="103466"/>
                </a:cubicBezTo>
                <a:cubicBezTo>
                  <a:pt x="2968702" y="1218596"/>
                  <a:pt x="2968702" y="1218596"/>
                  <a:pt x="2968702" y="1218596"/>
                </a:cubicBezTo>
                <a:cubicBezTo>
                  <a:pt x="2999357" y="1279909"/>
                  <a:pt x="2999357" y="1371878"/>
                  <a:pt x="2968702" y="1433192"/>
                </a:cubicBezTo>
                <a:cubicBezTo>
                  <a:pt x="2324957" y="2548321"/>
                  <a:pt x="2324957" y="2548321"/>
                  <a:pt x="2324957" y="2548321"/>
                </a:cubicBezTo>
                <a:cubicBezTo>
                  <a:pt x="2290471" y="2605803"/>
                  <a:pt x="2206170" y="2651787"/>
                  <a:pt x="2141030" y="2651787"/>
                </a:cubicBezTo>
                <a:lnTo>
                  <a:pt x="853538" y="2651787"/>
                </a:lnTo>
                <a:cubicBezTo>
                  <a:pt x="784566" y="2651787"/>
                  <a:pt x="700266" y="2605803"/>
                  <a:pt x="669612" y="2548321"/>
                </a:cubicBezTo>
                <a:cubicBezTo>
                  <a:pt x="25866" y="1433192"/>
                  <a:pt x="25866" y="1433192"/>
                  <a:pt x="25866" y="1433192"/>
                </a:cubicBezTo>
                <a:cubicBezTo>
                  <a:pt x="-8621" y="1371878"/>
                  <a:pt x="-8621" y="1279909"/>
                  <a:pt x="25866" y="1218596"/>
                </a:cubicBezTo>
                <a:cubicBezTo>
                  <a:pt x="669612" y="103466"/>
                  <a:pt x="669612" y="103466"/>
                  <a:pt x="669612" y="103466"/>
                </a:cubicBezTo>
                <a:cubicBezTo>
                  <a:pt x="700266" y="45985"/>
                  <a:pt x="784566" y="0"/>
                  <a:pt x="853538" y="0"/>
                </a:cubicBezTo>
                <a:close/>
              </a:path>
            </a:pathLst>
          </a:custGeom>
          <a:solidFill>
            <a:schemeClr val="tx1">
              <a:lumMod val="85000"/>
              <a:lumOff val="15000"/>
              <a:alpha val="50000"/>
            </a:schemeClr>
          </a:solidFill>
          <a:ln w="508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25" name="Group 24">
            <a:extLst>
              <a:ext uri="{FF2B5EF4-FFF2-40B4-BE49-F238E27FC236}">
                <a16:creationId xmlns:a16="http://schemas.microsoft.com/office/drawing/2014/main" xmlns="" id="{C770F868-28FE-4B38-8FC7-E9C841B837FA}"/>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5307830" y="567451"/>
            <a:ext cx="1128382" cy="847206"/>
            <a:chOff x="5307830" y="325570"/>
            <a:chExt cx="1128382" cy="847206"/>
          </a:xfrm>
        </p:grpSpPr>
        <p:sp>
          <p:nvSpPr>
            <p:cNvPr id="26" name="Freeform 5">
              <a:extLst>
                <a:ext uri="{FF2B5EF4-FFF2-40B4-BE49-F238E27FC236}">
                  <a16:creationId xmlns:a16="http://schemas.microsoft.com/office/drawing/2014/main" xmlns="" id="{3E5BF88F-B1F5-4A09-887A-B5CA246CACD0}"/>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5307830" y="577396"/>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27" name="Freeform 5">
              <a:extLst>
                <a:ext uri="{FF2B5EF4-FFF2-40B4-BE49-F238E27FC236}">
                  <a16:creationId xmlns:a16="http://schemas.microsoft.com/office/drawing/2014/main" xmlns="" id="{D8984A5C-991A-40D3-A4C9-7E0DCA2A7AA2}"/>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5885720" y="325570"/>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grpSp>
      <p:sp>
        <p:nvSpPr>
          <p:cNvPr id="3" name="Content Placeholder 2">
            <a:extLst>
              <a:ext uri="{FF2B5EF4-FFF2-40B4-BE49-F238E27FC236}">
                <a16:creationId xmlns:a16="http://schemas.microsoft.com/office/drawing/2014/main" xmlns="" id="{DA1473A9-8EDC-4B6D-819A-826B56FB46A9}"/>
              </a:ext>
            </a:extLst>
          </p:cNvPr>
          <p:cNvSpPr>
            <a:spLocks noGrp="1"/>
          </p:cNvSpPr>
          <p:nvPr>
            <p:ph idx="1"/>
          </p:nvPr>
        </p:nvSpPr>
        <p:spPr>
          <a:xfrm>
            <a:off x="965199" y="2519823"/>
            <a:ext cx="4741917" cy="4204534"/>
          </a:xfrm>
        </p:spPr>
        <p:txBody>
          <a:bodyPr>
            <a:normAutofit/>
          </a:bodyPr>
          <a:lstStyle/>
          <a:p>
            <a:pPr marL="0" indent="0">
              <a:buNone/>
            </a:pPr>
            <a:r>
              <a:rPr lang="en-US" sz="2000" b="1" dirty="0">
                <a:solidFill>
                  <a:schemeClr val="bg1"/>
                </a:solidFill>
              </a:rPr>
              <a:t>Avoid distracted and/or drowsy driving.</a:t>
            </a:r>
          </a:p>
          <a:p>
            <a:r>
              <a:rPr lang="en-US" sz="2000" dirty="0">
                <a:solidFill>
                  <a:schemeClr val="bg1"/>
                </a:solidFill>
              </a:rPr>
              <a:t>As a professional driver, you need to stay alert at all times behind the wheel. </a:t>
            </a:r>
          </a:p>
          <a:p>
            <a:r>
              <a:rPr lang="en-US" sz="2000" dirty="0">
                <a:solidFill>
                  <a:schemeClr val="bg1"/>
                </a:solidFill>
              </a:rPr>
              <a:t>Your primary responsibility remains driving your vehicle safely, not checking your phone for text messages, eating, carrying on a conversation, or adjusting the temperature in the car. </a:t>
            </a:r>
          </a:p>
          <a:p>
            <a:r>
              <a:rPr lang="en-US" sz="2000" dirty="0">
                <a:solidFill>
                  <a:schemeClr val="bg1"/>
                </a:solidFill>
              </a:rPr>
              <a:t>Keep your eyes and attention on the road when you get behind the wheel. </a:t>
            </a:r>
          </a:p>
          <a:p>
            <a:r>
              <a:rPr lang="en-US" sz="2000" dirty="0">
                <a:solidFill>
                  <a:schemeClr val="bg1"/>
                </a:solidFill>
              </a:rPr>
              <a:t>Remember, you are the professional driver on the road. </a:t>
            </a:r>
          </a:p>
        </p:txBody>
      </p:sp>
      <p:sp>
        <p:nvSpPr>
          <p:cNvPr id="4" name="Footer Placeholder 3">
            <a:extLst>
              <a:ext uri="{FF2B5EF4-FFF2-40B4-BE49-F238E27FC236}">
                <a16:creationId xmlns:a16="http://schemas.microsoft.com/office/drawing/2014/main" xmlns="" id="{FE515E8E-83DF-4E11-B596-F4038426082D}"/>
              </a:ext>
            </a:extLst>
          </p:cNvPr>
          <p:cNvSpPr>
            <a:spLocks noGrp="1"/>
          </p:cNvSpPr>
          <p:nvPr>
            <p:ph type="ftr" sz="quarter" idx="11"/>
          </p:nvPr>
        </p:nvSpPr>
        <p:spPr/>
        <p:txBody>
          <a:bodyPr/>
          <a:lstStyle/>
          <a:p>
            <a:r>
              <a:rPr lang="en-US"/>
              <a:t>ZROBINETTE 2020</a:t>
            </a:r>
          </a:p>
        </p:txBody>
      </p:sp>
    </p:spTree>
    <p:extLst>
      <p:ext uri="{BB962C8B-B14F-4D97-AF65-F5344CB8AC3E}">
        <p14:creationId xmlns:p14="http://schemas.microsoft.com/office/powerpoint/2010/main" val="3469157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xmlns="" id="{1ED8053C-AF28-403A-90F2-67A100EDEC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3A9CB404-C4EC-46F8-BDA9-145275C87A8A}"/>
              </a:ext>
            </a:extLst>
          </p:cNvPr>
          <p:cNvSpPr>
            <a:spLocks noGrp="1"/>
          </p:cNvSpPr>
          <p:nvPr>
            <p:ph type="ctrTitle"/>
          </p:nvPr>
        </p:nvSpPr>
        <p:spPr>
          <a:xfrm>
            <a:off x="5290916" y="1593658"/>
            <a:ext cx="6404260" cy="2959419"/>
          </a:xfrm>
        </p:spPr>
        <p:txBody>
          <a:bodyPr>
            <a:normAutofit/>
          </a:bodyPr>
          <a:lstStyle/>
          <a:p>
            <a:pPr algn="l"/>
            <a:r>
              <a:rPr lang="en-US" sz="2900" b="1"/>
              <a:t>Distracted driving. Distracted drivers, including those who text and drive, often drift outside their lanes. If another vehicle occupies the space in the lane they drift into, distracted drivers can cause a sideswipe collision.</a:t>
            </a:r>
            <a:endParaRPr lang="en-US" sz="2900"/>
          </a:p>
        </p:txBody>
      </p:sp>
      <p:sp>
        <p:nvSpPr>
          <p:cNvPr id="3" name="Subtitle 2">
            <a:extLst>
              <a:ext uri="{FF2B5EF4-FFF2-40B4-BE49-F238E27FC236}">
                <a16:creationId xmlns:a16="http://schemas.microsoft.com/office/drawing/2014/main" xmlns="" id="{4D6DD659-7DD7-4792-B440-40387CE20034}"/>
              </a:ext>
            </a:extLst>
          </p:cNvPr>
          <p:cNvSpPr>
            <a:spLocks noGrp="1"/>
          </p:cNvSpPr>
          <p:nvPr>
            <p:ph type="subTitle" idx="1"/>
          </p:nvPr>
        </p:nvSpPr>
        <p:spPr>
          <a:xfrm>
            <a:off x="5290916" y="4659464"/>
            <a:ext cx="6404260" cy="717208"/>
          </a:xfrm>
        </p:spPr>
        <p:txBody>
          <a:bodyPr>
            <a:normAutofit fontScale="92500"/>
          </a:bodyPr>
          <a:lstStyle/>
          <a:p>
            <a:pPr algn="l"/>
            <a:r>
              <a:rPr lang="en-US" sz="4800" dirty="0"/>
              <a:t>THE SIDE SWIPE INCIDENT</a:t>
            </a:r>
          </a:p>
        </p:txBody>
      </p:sp>
      <p:pic>
        <p:nvPicPr>
          <p:cNvPr id="7" name="Graphic 6" descr="Auto Racing">
            <a:extLst>
              <a:ext uri="{FF2B5EF4-FFF2-40B4-BE49-F238E27FC236}">
                <a16:creationId xmlns:a16="http://schemas.microsoft.com/office/drawing/2014/main" xmlns="" id="{4F5F8D1A-A4B2-444A-A804-02141B1ABBF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965200" y="1260340"/>
            <a:ext cx="4073459" cy="4073459"/>
          </a:xfrm>
          <a:prstGeom prst="rect">
            <a:avLst/>
          </a:prstGeom>
        </p:spPr>
      </p:pic>
      <p:grpSp>
        <p:nvGrpSpPr>
          <p:cNvPr id="41" name="Group 40">
            <a:extLst>
              <a:ext uri="{FF2B5EF4-FFF2-40B4-BE49-F238E27FC236}">
                <a16:creationId xmlns:a16="http://schemas.microsoft.com/office/drawing/2014/main" xmlns="" id="{F73EE64F-16AA-4E92-AC75-26714B95F45B}"/>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5290916" y="746452"/>
            <a:ext cx="1128382" cy="847206"/>
            <a:chOff x="8183879" y="1000124"/>
            <a:chExt cx="1562267" cy="1172973"/>
          </a:xfrm>
        </p:grpSpPr>
        <p:sp>
          <p:nvSpPr>
            <p:cNvPr id="42" name="Freeform 5">
              <a:extLst>
                <a:ext uri="{FF2B5EF4-FFF2-40B4-BE49-F238E27FC236}">
                  <a16:creationId xmlns:a16="http://schemas.microsoft.com/office/drawing/2014/main" xmlns="" id="{82C925BF-6697-4E5C-A269-2F88053ACE71}"/>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8183879" y="1348782"/>
              <a:ext cx="935037" cy="8243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43" name="Freeform 5">
              <a:extLst>
                <a:ext uri="{FF2B5EF4-FFF2-40B4-BE49-F238E27FC236}">
                  <a16:creationId xmlns:a16="http://schemas.microsoft.com/office/drawing/2014/main" xmlns="" id="{C34BFECD-A97E-4D3F-A8CF-03115207DA0F}"/>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8983979" y="1000124"/>
              <a:ext cx="762167" cy="6719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1907697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xmlns="" id="{C4E4288A-DFC8-40A2-90E5-70E851A933A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41F42AFE-5FBE-4040-B2B1-0AF630EBCB52}"/>
              </a:ext>
            </a:extLst>
          </p:cNvPr>
          <p:cNvSpPr>
            <a:spLocks noGrp="1"/>
          </p:cNvSpPr>
          <p:nvPr>
            <p:ph type="title"/>
          </p:nvPr>
        </p:nvSpPr>
        <p:spPr>
          <a:xfrm>
            <a:off x="965199" y="447741"/>
            <a:ext cx="4278623" cy="1645919"/>
          </a:xfrm>
        </p:spPr>
        <p:txBody>
          <a:bodyPr>
            <a:normAutofit/>
          </a:bodyPr>
          <a:lstStyle/>
          <a:p>
            <a:r>
              <a:rPr lang="en-US" sz="3700" b="1"/>
              <a:t>THE MERGE SIDESWIPE INCIDENT</a:t>
            </a:r>
          </a:p>
        </p:txBody>
      </p:sp>
      <p:sp>
        <p:nvSpPr>
          <p:cNvPr id="19" name="Freeform: Shape 18">
            <a:extLst>
              <a:ext uri="{FF2B5EF4-FFF2-40B4-BE49-F238E27FC236}">
                <a16:creationId xmlns:a16="http://schemas.microsoft.com/office/drawing/2014/main" xmlns="" id="{9AD93FD3-7DF2-4DC8-BD55-8B2EB5F63F2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253579"/>
            <a:ext cx="8109718" cy="4604421"/>
          </a:xfrm>
          <a:custGeom>
            <a:avLst/>
            <a:gdLst>
              <a:gd name="connsiteX0" fmla="*/ 7381313 w 8109718"/>
              <a:gd name="connsiteY0" fmla="*/ 1839459 h 4604421"/>
              <a:gd name="connsiteX1" fmla="*/ 7381313 w 8109718"/>
              <a:gd name="connsiteY1" fmla="*/ 1853646 h 4604421"/>
              <a:gd name="connsiteX2" fmla="*/ 7379359 w 8109718"/>
              <a:gd name="connsiteY2" fmla="*/ 1846552 h 4604421"/>
              <a:gd name="connsiteX3" fmla="*/ 1321854 w 8109718"/>
              <a:gd name="connsiteY3" fmla="*/ 0 h 4604421"/>
              <a:gd name="connsiteX4" fmla="*/ 5365317 w 8109718"/>
              <a:gd name="connsiteY4" fmla="*/ 0 h 4604421"/>
              <a:gd name="connsiteX5" fmla="*/ 5985373 w 8109718"/>
              <a:gd name="connsiteY5" fmla="*/ 365439 h 4604421"/>
              <a:gd name="connsiteX6" fmla="*/ 8011470 w 8109718"/>
              <a:gd name="connsiteY6" fmla="*/ 3854515 h 4604421"/>
              <a:gd name="connsiteX7" fmla="*/ 8011470 w 8109718"/>
              <a:gd name="connsiteY7" fmla="*/ 4567993 h 4604421"/>
              <a:gd name="connsiteX8" fmla="*/ 7998115 w 8109718"/>
              <a:gd name="connsiteY8" fmla="*/ 4590992 h 4604421"/>
              <a:gd name="connsiteX9" fmla="*/ 7990317 w 8109718"/>
              <a:gd name="connsiteY9" fmla="*/ 4604421 h 4604421"/>
              <a:gd name="connsiteX10" fmla="*/ 0 w 8109718"/>
              <a:gd name="connsiteY10" fmla="*/ 4604421 h 4604421"/>
              <a:gd name="connsiteX11" fmla="*/ 0 w 8109718"/>
              <a:gd name="connsiteY11" fmla="*/ 1564110 h 4604421"/>
              <a:gd name="connsiteX12" fmla="*/ 27177 w 8109718"/>
              <a:gd name="connsiteY12" fmla="*/ 1517107 h 4604421"/>
              <a:gd name="connsiteX13" fmla="*/ 693065 w 8109718"/>
              <a:gd name="connsiteY13" fmla="*/ 365439 h 4604421"/>
              <a:gd name="connsiteX14" fmla="*/ 1321854 w 8109718"/>
              <a:gd name="connsiteY14" fmla="*/ 0 h 4604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109718" h="4604421">
                <a:moveTo>
                  <a:pt x="7381313" y="1839459"/>
                </a:moveTo>
                <a:lnTo>
                  <a:pt x="7381313" y="1853646"/>
                </a:lnTo>
                <a:lnTo>
                  <a:pt x="7379359" y="1846552"/>
                </a:lnTo>
                <a:close/>
                <a:moveTo>
                  <a:pt x="1321854" y="0"/>
                </a:moveTo>
                <a:cubicBezTo>
                  <a:pt x="1321854" y="0"/>
                  <a:pt x="1321854" y="0"/>
                  <a:pt x="5365317" y="0"/>
                </a:cubicBezTo>
                <a:cubicBezTo>
                  <a:pt x="5618580" y="0"/>
                  <a:pt x="5863108" y="139215"/>
                  <a:pt x="5985373" y="365439"/>
                </a:cubicBezTo>
                <a:cubicBezTo>
                  <a:pt x="5985373" y="365439"/>
                  <a:pt x="5985373" y="365439"/>
                  <a:pt x="8011470" y="3854515"/>
                </a:cubicBezTo>
                <a:cubicBezTo>
                  <a:pt x="8142468" y="4072039"/>
                  <a:pt x="8142468" y="4350470"/>
                  <a:pt x="8011470" y="4567993"/>
                </a:cubicBezTo>
                <a:cubicBezTo>
                  <a:pt x="8011470" y="4567993"/>
                  <a:pt x="8011470" y="4567993"/>
                  <a:pt x="7998115" y="4590992"/>
                </a:cubicBezTo>
                <a:lnTo>
                  <a:pt x="7990317" y="4604421"/>
                </a:lnTo>
                <a:lnTo>
                  <a:pt x="0" y="4604421"/>
                </a:lnTo>
                <a:lnTo>
                  <a:pt x="0" y="1564110"/>
                </a:lnTo>
                <a:lnTo>
                  <a:pt x="27177" y="1517107"/>
                </a:lnTo>
                <a:cubicBezTo>
                  <a:pt x="220245" y="1183191"/>
                  <a:pt x="440895" y="801574"/>
                  <a:pt x="693065" y="365439"/>
                </a:cubicBezTo>
                <a:cubicBezTo>
                  <a:pt x="824063" y="139215"/>
                  <a:pt x="1059859" y="0"/>
                  <a:pt x="1321854" y="0"/>
                </a:cubicBez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5">
            <a:extLst>
              <a:ext uri="{FF2B5EF4-FFF2-40B4-BE49-F238E27FC236}">
                <a16:creationId xmlns:a16="http://schemas.microsoft.com/office/drawing/2014/main" xmlns="" id="{956571CF-1434-4180-A385-D4AC63B6269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a:off x="7276856" y="1827416"/>
            <a:ext cx="4418320" cy="3877280"/>
          </a:xfrm>
          <a:custGeom>
            <a:avLst/>
            <a:gdLst>
              <a:gd name="T0" fmla="*/ 781 w 1099"/>
              <a:gd name="T1" fmla="*/ 0 h 968"/>
              <a:gd name="T2" fmla="*/ 318 w 1099"/>
              <a:gd name="T3" fmla="*/ 0 h 968"/>
              <a:gd name="T4" fmla="*/ 246 w 1099"/>
              <a:gd name="T5" fmla="*/ 42 h 968"/>
              <a:gd name="T6" fmla="*/ 15 w 1099"/>
              <a:gd name="T7" fmla="*/ 443 h 968"/>
              <a:gd name="T8" fmla="*/ 15 w 1099"/>
              <a:gd name="T9" fmla="*/ 525 h 968"/>
              <a:gd name="T10" fmla="*/ 246 w 1099"/>
              <a:gd name="T11" fmla="*/ 926 h 968"/>
              <a:gd name="T12" fmla="*/ 318 w 1099"/>
              <a:gd name="T13" fmla="*/ 968 h 968"/>
              <a:gd name="T14" fmla="*/ 781 w 1099"/>
              <a:gd name="T15" fmla="*/ 968 h 968"/>
              <a:gd name="T16" fmla="*/ 852 w 1099"/>
              <a:gd name="T17" fmla="*/ 926 h 968"/>
              <a:gd name="T18" fmla="*/ 1084 w 1099"/>
              <a:gd name="T19" fmla="*/ 525 h 968"/>
              <a:gd name="T20" fmla="*/ 1084 w 1099"/>
              <a:gd name="T21" fmla="*/ 443 h 968"/>
              <a:gd name="T22" fmla="*/ 852 w 1099"/>
              <a:gd name="T23" fmla="*/ 42 h 968"/>
              <a:gd name="T24" fmla="*/ 781 w 1099"/>
              <a:gd name="T25" fmla="*/ 0 h 9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9" h="968">
                <a:moveTo>
                  <a:pt x="781" y="0"/>
                </a:moveTo>
                <a:cubicBezTo>
                  <a:pt x="318" y="0"/>
                  <a:pt x="318" y="0"/>
                  <a:pt x="318" y="0"/>
                </a:cubicBezTo>
                <a:cubicBezTo>
                  <a:pt x="288" y="0"/>
                  <a:pt x="261" y="16"/>
                  <a:pt x="246" y="42"/>
                </a:cubicBezTo>
                <a:cubicBezTo>
                  <a:pt x="15" y="443"/>
                  <a:pt x="15" y="443"/>
                  <a:pt x="15" y="443"/>
                </a:cubicBezTo>
                <a:cubicBezTo>
                  <a:pt x="0" y="468"/>
                  <a:pt x="0" y="500"/>
                  <a:pt x="15" y="525"/>
                </a:cubicBezTo>
                <a:cubicBezTo>
                  <a:pt x="246" y="926"/>
                  <a:pt x="246" y="926"/>
                  <a:pt x="246" y="926"/>
                </a:cubicBezTo>
                <a:cubicBezTo>
                  <a:pt x="261" y="952"/>
                  <a:pt x="288" y="968"/>
                  <a:pt x="318" y="968"/>
                </a:cubicBezTo>
                <a:cubicBezTo>
                  <a:pt x="781" y="968"/>
                  <a:pt x="781" y="968"/>
                  <a:pt x="781" y="968"/>
                </a:cubicBezTo>
                <a:cubicBezTo>
                  <a:pt x="810" y="968"/>
                  <a:pt x="838" y="952"/>
                  <a:pt x="852" y="926"/>
                </a:cubicBezTo>
                <a:cubicBezTo>
                  <a:pt x="1084" y="525"/>
                  <a:pt x="1084" y="525"/>
                  <a:pt x="1084" y="525"/>
                </a:cubicBezTo>
                <a:cubicBezTo>
                  <a:pt x="1099" y="500"/>
                  <a:pt x="1099" y="468"/>
                  <a:pt x="1084" y="443"/>
                </a:cubicBezTo>
                <a:cubicBezTo>
                  <a:pt x="852" y="42"/>
                  <a:pt x="852" y="42"/>
                  <a:pt x="852" y="42"/>
                </a:cubicBezTo>
                <a:cubicBezTo>
                  <a:pt x="838" y="16"/>
                  <a:pt x="810" y="0"/>
                  <a:pt x="781" y="0"/>
                </a:cubicBezTo>
                <a:close/>
              </a:path>
            </a:pathLst>
          </a:custGeom>
          <a:noFill/>
          <a:ln w="50800" cap="flat">
            <a:solidFill>
              <a:schemeClr val="tx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23" name="Freeform: Shape 22">
            <a:extLst>
              <a:ext uri="{FF2B5EF4-FFF2-40B4-BE49-F238E27FC236}">
                <a16:creationId xmlns:a16="http://schemas.microsoft.com/office/drawing/2014/main" xmlns="" id="{19D0EF7D-8D7F-4A18-A68B-92E2D448730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952343" y="825104"/>
            <a:ext cx="2926988" cy="2594434"/>
          </a:xfrm>
          <a:custGeom>
            <a:avLst/>
            <a:gdLst>
              <a:gd name="connsiteX0" fmla="*/ 853538 w 2991693"/>
              <a:gd name="connsiteY0" fmla="*/ 0 h 2651787"/>
              <a:gd name="connsiteX1" fmla="*/ 2141030 w 2991693"/>
              <a:gd name="connsiteY1" fmla="*/ 0 h 2651787"/>
              <a:gd name="connsiteX2" fmla="*/ 2324957 w 2991693"/>
              <a:gd name="connsiteY2" fmla="*/ 103466 h 2651787"/>
              <a:gd name="connsiteX3" fmla="*/ 2968702 w 2991693"/>
              <a:gd name="connsiteY3" fmla="*/ 1218596 h 2651787"/>
              <a:gd name="connsiteX4" fmla="*/ 2968702 w 2991693"/>
              <a:gd name="connsiteY4" fmla="*/ 1433192 h 2651787"/>
              <a:gd name="connsiteX5" fmla="*/ 2324957 w 2991693"/>
              <a:gd name="connsiteY5" fmla="*/ 2548321 h 2651787"/>
              <a:gd name="connsiteX6" fmla="*/ 2141030 w 2991693"/>
              <a:gd name="connsiteY6" fmla="*/ 2651787 h 2651787"/>
              <a:gd name="connsiteX7" fmla="*/ 853538 w 2991693"/>
              <a:gd name="connsiteY7" fmla="*/ 2651787 h 2651787"/>
              <a:gd name="connsiteX8" fmla="*/ 669612 w 2991693"/>
              <a:gd name="connsiteY8" fmla="*/ 2548321 h 2651787"/>
              <a:gd name="connsiteX9" fmla="*/ 25866 w 2991693"/>
              <a:gd name="connsiteY9" fmla="*/ 1433192 h 2651787"/>
              <a:gd name="connsiteX10" fmla="*/ 25866 w 2991693"/>
              <a:gd name="connsiteY10" fmla="*/ 1218596 h 2651787"/>
              <a:gd name="connsiteX11" fmla="*/ 669612 w 2991693"/>
              <a:gd name="connsiteY11" fmla="*/ 103466 h 2651787"/>
              <a:gd name="connsiteX12" fmla="*/ 853538 w 2991693"/>
              <a:gd name="connsiteY12" fmla="*/ 0 h 2651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1693" h="2651787">
                <a:moveTo>
                  <a:pt x="853538" y="0"/>
                </a:moveTo>
                <a:cubicBezTo>
                  <a:pt x="2141030" y="0"/>
                  <a:pt x="2141030" y="0"/>
                  <a:pt x="2141030" y="0"/>
                </a:cubicBezTo>
                <a:cubicBezTo>
                  <a:pt x="2206170" y="0"/>
                  <a:pt x="2290471" y="45985"/>
                  <a:pt x="2324957" y="103466"/>
                </a:cubicBezTo>
                <a:cubicBezTo>
                  <a:pt x="2968702" y="1218596"/>
                  <a:pt x="2968702" y="1218596"/>
                  <a:pt x="2968702" y="1218596"/>
                </a:cubicBezTo>
                <a:cubicBezTo>
                  <a:pt x="2999357" y="1279909"/>
                  <a:pt x="2999357" y="1371878"/>
                  <a:pt x="2968702" y="1433192"/>
                </a:cubicBezTo>
                <a:cubicBezTo>
                  <a:pt x="2324957" y="2548321"/>
                  <a:pt x="2324957" y="2548321"/>
                  <a:pt x="2324957" y="2548321"/>
                </a:cubicBezTo>
                <a:cubicBezTo>
                  <a:pt x="2290471" y="2605803"/>
                  <a:pt x="2206170" y="2651787"/>
                  <a:pt x="2141030" y="2651787"/>
                </a:cubicBezTo>
                <a:lnTo>
                  <a:pt x="853538" y="2651787"/>
                </a:lnTo>
                <a:cubicBezTo>
                  <a:pt x="784566" y="2651787"/>
                  <a:pt x="700266" y="2605803"/>
                  <a:pt x="669612" y="2548321"/>
                </a:cubicBezTo>
                <a:cubicBezTo>
                  <a:pt x="25866" y="1433192"/>
                  <a:pt x="25866" y="1433192"/>
                  <a:pt x="25866" y="1433192"/>
                </a:cubicBezTo>
                <a:cubicBezTo>
                  <a:pt x="-8621" y="1371878"/>
                  <a:pt x="-8621" y="1279909"/>
                  <a:pt x="25866" y="1218596"/>
                </a:cubicBezTo>
                <a:cubicBezTo>
                  <a:pt x="669612" y="103466"/>
                  <a:pt x="669612" y="103466"/>
                  <a:pt x="669612" y="103466"/>
                </a:cubicBezTo>
                <a:cubicBezTo>
                  <a:pt x="700266" y="45985"/>
                  <a:pt x="784566" y="0"/>
                  <a:pt x="853538" y="0"/>
                </a:cubicBezTo>
                <a:close/>
              </a:path>
            </a:pathLst>
          </a:custGeom>
          <a:solidFill>
            <a:schemeClr val="tx1">
              <a:lumMod val="85000"/>
              <a:lumOff val="15000"/>
              <a:alpha val="50000"/>
            </a:schemeClr>
          </a:solidFill>
          <a:ln w="508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25" name="Group 24">
            <a:extLst>
              <a:ext uri="{FF2B5EF4-FFF2-40B4-BE49-F238E27FC236}">
                <a16:creationId xmlns:a16="http://schemas.microsoft.com/office/drawing/2014/main" xmlns="" id="{C770F868-28FE-4B38-8FC7-E9C841B837FA}"/>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5307830" y="567451"/>
            <a:ext cx="1128382" cy="847206"/>
            <a:chOff x="5307830" y="325570"/>
            <a:chExt cx="1128382" cy="847206"/>
          </a:xfrm>
        </p:grpSpPr>
        <p:sp>
          <p:nvSpPr>
            <p:cNvPr id="26" name="Freeform 5">
              <a:extLst>
                <a:ext uri="{FF2B5EF4-FFF2-40B4-BE49-F238E27FC236}">
                  <a16:creationId xmlns:a16="http://schemas.microsoft.com/office/drawing/2014/main" xmlns="" id="{3E5BF88F-B1F5-4A09-887A-B5CA246CACD0}"/>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5307830" y="577396"/>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27" name="Freeform 5">
              <a:extLst>
                <a:ext uri="{FF2B5EF4-FFF2-40B4-BE49-F238E27FC236}">
                  <a16:creationId xmlns:a16="http://schemas.microsoft.com/office/drawing/2014/main" xmlns="" id="{D8984A5C-991A-40D3-A4C9-7E0DCA2A7AA2}"/>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5885720" y="325570"/>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grpSp>
      <p:sp>
        <p:nvSpPr>
          <p:cNvPr id="3" name="Content Placeholder 2">
            <a:extLst>
              <a:ext uri="{FF2B5EF4-FFF2-40B4-BE49-F238E27FC236}">
                <a16:creationId xmlns:a16="http://schemas.microsoft.com/office/drawing/2014/main" xmlns="" id="{F2A1B4E5-D9B4-46D9-A741-3EBF9E7EA358}"/>
              </a:ext>
            </a:extLst>
          </p:cNvPr>
          <p:cNvSpPr>
            <a:spLocks noGrp="1"/>
          </p:cNvSpPr>
          <p:nvPr>
            <p:ph idx="1"/>
          </p:nvPr>
        </p:nvSpPr>
        <p:spPr>
          <a:xfrm>
            <a:off x="965199" y="2912937"/>
            <a:ext cx="4741917" cy="3093546"/>
          </a:xfrm>
        </p:spPr>
        <p:txBody>
          <a:bodyPr>
            <a:normAutofit/>
          </a:bodyPr>
          <a:lstStyle/>
          <a:p>
            <a:pPr marL="0" indent="0">
              <a:buNone/>
            </a:pPr>
            <a:r>
              <a:rPr lang="en-US" sz="1900">
                <a:solidFill>
                  <a:schemeClr val="bg1"/>
                </a:solidFill>
              </a:rPr>
              <a:t>Merging. </a:t>
            </a:r>
          </a:p>
          <a:p>
            <a:r>
              <a:rPr lang="en-US" sz="1900">
                <a:solidFill>
                  <a:schemeClr val="bg1"/>
                </a:solidFill>
              </a:rPr>
              <a:t>As a driver merges into traffic, he must yield to oncoming traffic, fitting his vehicle into the empty space between other cars.</a:t>
            </a:r>
          </a:p>
          <a:p>
            <a:r>
              <a:rPr lang="en-US" sz="1900">
                <a:solidFill>
                  <a:schemeClr val="bg1"/>
                </a:solidFill>
              </a:rPr>
              <a:t> Unfortunately, many drivers fail to safely yield as they pull onto highways and interstates. </a:t>
            </a:r>
          </a:p>
          <a:p>
            <a:r>
              <a:rPr lang="en-US" sz="1900">
                <a:solidFill>
                  <a:schemeClr val="bg1"/>
                </a:solidFill>
              </a:rPr>
              <a:t>Failure to yield can lead to a sideswipe collision when the oncoming driver cannot move out of the way.</a:t>
            </a:r>
          </a:p>
          <a:p>
            <a:pPr marL="0" indent="0">
              <a:buNone/>
            </a:pPr>
            <a:endParaRPr lang="en-US" sz="1900">
              <a:solidFill>
                <a:schemeClr val="bg1"/>
              </a:solidFill>
            </a:endParaRPr>
          </a:p>
        </p:txBody>
      </p:sp>
      <p:sp>
        <p:nvSpPr>
          <p:cNvPr id="4" name="Footer Placeholder 3">
            <a:extLst>
              <a:ext uri="{FF2B5EF4-FFF2-40B4-BE49-F238E27FC236}">
                <a16:creationId xmlns:a16="http://schemas.microsoft.com/office/drawing/2014/main" xmlns="" id="{C7D8E68B-41A2-45F4-B201-9AF7BCB36F03}"/>
              </a:ext>
            </a:extLst>
          </p:cNvPr>
          <p:cNvSpPr>
            <a:spLocks noGrp="1"/>
          </p:cNvSpPr>
          <p:nvPr>
            <p:ph type="ftr" sz="quarter" idx="11"/>
          </p:nvPr>
        </p:nvSpPr>
        <p:spPr/>
        <p:txBody>
          <a:bodyPr/>
          <a:lstStyle/>
          <a:p>
            <a:r>
              <a:rPr lang="en-US"/>
              <a:t>ZROBINETTE 2020</a:t>
            </a:r>
          </a:p>
        </p:txBody>
      </p:sp>
    </p:spTree>
    <p:extLst>
      <p:ext uri="{BB962C8B-B14F-4D97-AF65-F5344CB8AC3E}">
        <p14:creationId xmlns:p14="http://schemas.microsoft.com/office/powerpoint/2010/main" val="1095461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xmlns="" id="{33CD251C-A887-4D2F-925B-FC09719853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xmlns="" id="{B19D093C-27FB-4032-B282-42C4563F257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4694548"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xmlns="" id="{35EE815E-1BD3-4777-B652-6D98825BF66B}"/>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767290" y="681628"/>
            <a:ext cx="1128382" cy="847206"/>
            <a:chOff x="668003" y="1684057"/>
            <a:chExt cx="1128382" cy="847206"/>
          </a:xfrm>
        </p:grpSpPr>
        <p:sp>
          <p:nvSpPr>
            <p:cNvPr id="26" name="Freeform 5">
              <a:extLst>
                <a:ext uri="{FF2B5EF4-FFF2-40B4-BE49-F238E27FC236}">
                  <a16:creationId xmlns:a16="http://schemas.microsoft.com/office/drawing/2014/main" xmlns="" id="{E6692982-4A7D-4392-87CD-F0CD4B027DDE}"/>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27" name="Freeform 5">
              <a:extLst>
                <a:ext uri="{FF2B5EF4-FFF2-40B4-BE49-F238E27FC236}">
                  <a16:creationId xmlns:a16="http://schemas.microsoft.com/office/drawing/2014/main" xmlns="" id="{196485F7-F277-4123-AC53-98EA4C858774}"/>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xmlns="" id="{899BEB59-4C03-423D-8FD9-A4DBF3A4CD07}"/>
              </a:ext>
            </a:extLst>
          </p:cNvPr>
          <p:cNvSpPr>
            <a:spLocks noGrp="1"/>
          </p:cNvSpPr>
          <p:nvPr>
            <p:ph type="title"/>
          </p:nvPr>
        </p:nvSpPr>
        <p:spPr>
          <a:xfrm>
            <a:off x="767290" y="1166932"/>
            <a:ext cx="3582073" cy="4279709"/>
          </a:xfrm>
        </p:spPr>
        <p:txBody>
          <a:bodyPr anchor="ctr">
            <a:normAutofit/>
          </a:bodyPr>
          <a:lstStyle/>
          <a:p>
            <a:r>
              <a:rPr lang="en-US" sz="4800">
                <a:solidFill>
                  <a:schemeClr val="bg1"/>
                </a:solidFill>
              </a:rPr>
              <a:t>THE HIGH CLEARANCE VEHICLE SIDESWIPE</a:t>
            </a:r>
          </a:p>
        </p:txBody>
      </p:sp>
      <p:sp>
        <p:nvSpPr>
          <p:cNvPr id="3" name="Content Placeholder 2">
            <a:extLst>
              <a:ext uri="{FF2B5EF4-FFF2-40B4-BE49-F238E27FC236}">
                <a16:creationId xmlns:a16="http://schemas.microsoft.com/office/drawing/2014/main" xmlns="" id="{4BCAD9E1-CE48-4B7E-A885-392EB0DD4E4B}"/>
              </a:ext>
            </a:extLst>
          </p:cNvPr>
          <p:cNvSpPr>
            <a:spLocks noGrp="1"/>
          </p:cNvSpPr>
          <p:nvPr>
            <p:ph idx="1"/>
          </p:nvPr>
        </p:nvSpPr>
        <p:spPr>
          <a:xfrm>
            <a:off x="5573864" y="1166933"/>
            <a:ext cx="5716988" cy="4279709"/>
          </a:xfrm>
        </p:spPr>
        <p:txBody>
          <a:bodyPr anchor="ctr">
            <a:normAutofit/>
          </a:bodyPr>
          <a:lstStyle/>
          <a:p>
            <a:r>
              <a:rPr lang="en-US" sz="2000"/>
              <a:t>Big trucks and other high-clearance vehicles such as buses. </a:t>
            </a:r>
          </a:p>
          <a:p>
            <a:r>
              <a:rPr lang="en-US" sz="2000"/>
              <a:t>Some people also refer to sideswipe collisions as blind spot accidents, since they often occur when a driver fails to notice a car in his blind spot. </a:t>
            </a:r>
          </a:p>
          <a:p>
            <a:r>
              <a:rPr lang="en-US" sz="2000"/>
              <a:t>Blind spot collisions grow more likely when a high-clearance vehicle or one with a large blind spot changes lanes without the driver looking carefully for another vehicle. </a:t>
            </a:r>
          </a:p>
          <a:p>
            <a:r>
              <a:rPr lang="en-US" sz="2000"/>
              <a:t>Sideswipe accidents involving big vehicles and their large blind spots can cause substantial damage to the other vehicle and its passengers.</a:t>
            </a:r>
          </a:p>
        </p:txBody>
      </p:sp>
      <p:sp>
        <p:nvSpPr>
          <p:cNvPr id="4" name="Footer Placeholder 3">
            <a:extLst>
              <a:ext uri="{FF2B5EF4-FFF2-40B4-BE49-F238E27FC236}">
                <a16:creationId xmlns:a16="http://schemas.microsoft.com/office/drawing/2014/main" xmlns="" id="{4CED25B1-4DAB-4C68-BBE9-4180D0334167}"/>
              </a:ext>
            </a:extLst>
          </p:cNvPr>
          <p:cNvSpPr>
            <a:spLocks noGrp="1"/>
          </p:cNvSpPr>
          <p:nvPr>
            <p:ph type="ftr" sz="quarter" idx="11"/>
          </p:nvPr>
        </p:nvSpPr>
        <p:spPr/>
        <p:txBody>
          <a:bodyPr/>
          <a:lstStyle/>
          <a:p>
            <a:r>
              <a:rPr lang="en-US"/>
              <a:t>ZROBINETTE 2020</a:t>
            </a:r>
          </a:p>
        </p:txBody>
      </p:sp>
    </p:spTree>
    <p:extLst>
      <p:ext uri="{BB962C8B-B14F-4D97-AF65-F5344CB8AC3E}">
        <p14:creationId xmlns:p14="http://schemas.microsoft.com/office/powerpoint/2010/main" val="3196246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xmlns="" id="{33CD251C-A887-4D2F-925B-FC09719853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Freeform: Shape 50">
            <a:extLst>
              <a:ext uri="{FF2B5EF4-FFF2-40B4-BE49-F238E27FC236}">
                <a16:creationId xmlns:a16="http://schemas.microsoft.com/office/drawing/2014/main" xmlns="" id="{3B2069EE-A08E-44F0-B3F9-3CF8CC2DCA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6126740" cy="6857542"/>
          </a:xfrm>
          <a:custGeom>
            <a:avLst/>
            <a:gdLst>
              <a:gd name="connsiteX0" fmla="*/ 0 w 6126740"/>
              <a:gd name="connsiteY0" fmla="*/ 0 h 6857542"/>
              <a:gd name="connsiteX1" fmla="*/ 4980067 w 6126740"/>
              <a:gd name="connsiteY1" fmla="*/ 0 h 6857542"/>
              <a:gd name="connsiteX2" fmla="*/ 4992714 w 6126740"/>
              <a:gd name="connsiteY2" fmla="*/ 31774 h 6857542"/>
              <a:gd name="connsiteX3" fmla="*/ 6047722 w 6126740"/>
              <a:gd name="connsiteY3" fmla="*/ 2682457 h 6857542"/>
              <a:gd name="connsiteX4" fmla="*/ 6047722 w 6126740"/>
              <a:gd name="connsiteY4" fmla="*/ 3752208 h 6857542"/>
              <a:gd name="connsiteX5" fmla="*/ 4890218 w 6126740"/>
              <a:gd name="connsiteY5" fmla="*/ 6660411 h 6857542"/>
              <a:gd name="connsiteX6" fmla="*/ 4811756 w 6126740"/>
              <a:gd name="connsiteY6" fmla="*/ 6857542 h 6857542"/>
              <a:gd name="connsiteX7" fmla="*/ 0 w 6126740"/>
              <a:gd name="connsiteY7" fmla="*/ 6857542 h 6857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126740" h="6857542">
                <a:moveTo>
                  <a:pt x="0" y="0"/>
                </a:moveTo>
                <a:lnTo>
                  <a:pt x="4980067" y="0"/>
                </a:lnTo>
                <a:lnTo>
                  <a:pt x="4992714" y="31774"/>
                </a:lnTo>
                <a:cubicBezTo>
                  <a:pt x="6047722" y="2682457"/>
                  <a:pt x="6047722" y="2682457"/>
                  <a:pt x="6047722" y="2682457"/>
                </a:cubicBezTo>
                <a:cubicBezTo>
                  <a:pt x="6153080" y="2988100"/>
                  <a:pt x="6153080" y="3446565"/>
                  <a:pt x="6047722" y="3752208"/>
                </a:cubicBezTo>
                <a:cubicBezTo>
                  <a:pt x="5563735" y="4968215"/>
                  <a:pt x="5185620" y="5918220"/>
                  <a:pt x="4890218" y="6660411"/>
                </a:cubicBezTo>
                <a:lnTo>
                  <a:pt x="4811756" y="6857542"/>
                </a:lnTo>
                <a:lnTo>
                  <a:pt x="0" y="6857542"/>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xmlns="" id="{D7A6D938-D608-44B9-BBB1-CF020081D53D}"/>
              </a:ext>
            </a:extLst>
          </p:cNvPr>
          <p:cNvSpPr>
            <a:spLocks noGrp="1"/>
          </p:cNvSpPr>
          <p:nvPr>
            <p:ph type="title"/>
          </p:nvPr>
        </p:nvSpPr>
        <p:spPr>
          <a:xfrm>
            <a:off x="767290" y="1289146"/>
            <a:ext cx="4153626" cy="4279709"/>
          </a:xfrm>
        </p:spPr>
        <p:txBody>
          <a:bodyPr anchor="ctr">
            <a:normAutofit/>
          </a:bodyPr>
          <a:lstStyle/>
          <a:p>
            <a:pPr algn="r"/>
            <a:r>
              <a:rPr lang="en-US" sz="5400">
                <a:solidFill>
                  <a:schemeClr val="bg1"/>
                </a:solidFill>
              </a:rPr>
              <a:t>Driver Behavior Can Predict Some Crashes</a:t>
            </a:r>
          </a:p>
        </p:txBody>
      </p:sp>
      <p:grpSp>
        <p:nvGrpSpPr>
          <p:cNvPr id="53" name="Group 52">
            <a:extLst>
              <a:ext uri="{FF2B5EF4-FFF2-40B4-BE49-F238E27FC236}">
                <a16:creationId xmlns:a16="http://schemas.microsoft.com/office/drawing/2014/main" xmlns="" id="{E12BF2FB-8A96-4B53-86A0-04755C545EB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6103027" y="681628"/>
            <a:ext cx="1562267" cy="1172973"/>
            <a:chOff x="7493121" y="1000124"/>
            <a:chExt cx="1562267" cy="1172973"/>
          </a:xfrm>
        </p:grpSpPr>
        <p:sp>
          <p:nvSpPr>
            <p:cNvPr id="54" name="Freeform 5">
              <a:extLst>
                <a:ext uri="{FF2B5EF4-FFF2-40B4-BE49-F238E27FC236}">
                  <a16:creationId xmlns:a16="http://schemas.microsoft.com/office/drawing/2014/main" xmlns="" id="{893D4739-55F8-4E73-8F98-AF42D54BD4A7}"/>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7493121" y="1348782"/>
              <a:ext cx="935037" cy="8243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55" name="Freeform 5">
              <a:extLst>
                <a:ext uri="{FF2B5EF4-FFF2-40B4-BE49-F238E27FC236}">
                  <a16:creationId xmlns:a16="http://schemas.microsoft.com/office/drawing/2014/main" xmlns="" id="{A1AA190F-FB42-4BED-8AA1-A5A01B43C916}"/>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8293221" y="1000124"/>
              <a:ext cx="762167" cy="6719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grpSp>
      <p:sp>
        <p:nvSpPr>
          <p:cNvPr id="3" name="Content Placeholder 2">
            <a:extLst>
              <a:ext uri="{FF2B5EF4-FFF2-40B4-BE49-F238E27FC236}">
                <a16:creationId xmlns:a16="http://schemas.microsoft.com/office/drawing/2014/main" xmlns="" id="{AE69081D-0108-492C-B181-6BCA3404B81C}"/>
              </a:ext>
            </a:extLst>
          </p:cNvPr>
          <p:cNvSpPr>
            <a:spLocks noGrp="1"/>
          </p:cNvSpPr>
          <p:nvPr>
            <p:ph idx="1"/>
          </p:nvPr>
        </p:nvSpPr>
        <p:spPr>
          <a:xfrm>
            <a:off x="6894030" y="477078"/>
            <a:ext cx="4768087" cy="5994060"/>
          </a:xfrm>
        </p:spPr>
        <p:txBody>
          <a:bodyPr anchor="t">
            <a:normAutofit fontScale="92500" lnSpcReduction="10000"/>
          </a:bodyPr>
          <a:lstStyle/>
          <a:p>
            <a:endParaRPr lang="en-US" sz="1600" dirty="0"/>
          </a:p>
          <a:p>
            <a:endParaRPr lang="en-US" sz="1600" dirty="0"/>
          </a:p>
          <a:p>
            <a:endParaRPr lang="en-US" sz="1600" dirty="0"/>
          </a:p>
          <a:p>
            <a:r>
              <a:rPr lang="en-US" sz="1600" dirty="0"/>
              <a:t>Driver behavior is responsible for most crashes. Bad driver behaviors. </a:t>
            </a:r>
          </a:p>
          <a:p>
            <a:r>
              <a:rPr lang="en-US" sz="1600" dirty="0"/>
              <a:t>Behaviors as errors and violations affect safe driving.  Errors are slips, lapses, and mistakes.</a:t>
            </a:r>
          </a:p>
          <a:p>
            <a:r>
              <a:rPr lang="en-US" sz="1600" dirty="0"/>
              <a:t> Errors may be dangerous errors or relatively harmless lapses. While violations decline with age, errors generally do not.</a:t>
            </a:r>
          </a:p>
          <a:p>
            <a:r>
              <a:rPr lang="en-US" sz="1600" i="1" dirty="0"/>
              <a:t>Driving errors include seeing another vehicle but misjudging the time available to proceed, failing to yield the right of way, making improper turns or improper stops, failing to see another vehicle, and speeding.</a:t>
            </a:r>
            <a:endParaRPr lang="en-US" sz="1600" dirty="0"/>
          </a:p>
          <a:p>
            <a:r>
              <a:rPr lang="en-US" sz="1600" b="1" dirty="0"/>
              <a:t>Violations are not errors, but rather the style in which the driver chooses to drive that becomes an ingrained habit after years of driving.</a:t>
            </a:r>
          </a:p>
          <a:p>
            <a:r>
              <a:rPr lang="en-US" sz="1600" i="1" dirty="0"/>
              <a:t>Certain driving errors and violations have been found to be predictive of crashes. The American Transportation Research Institute (ATRI) </a:t>
            </a:r>
            <a:r>
              <a:rPr lang="en-US" sz="1600" i="1" u="sng" dirty="0">
                <a:hlinkClick r:id="rId2"/>
              </a:rPr>
              <a:t>studied </a:t>
            </a:r>
            <a:r>
              <a:rPr lang="en-US" sz="1600" i="1" dirty="0"/>
              <a:t>the driving behaviors of over a half-million truck drivers.</a:t>
            </a:r>
          </a:p>
          <a:p>
            <a:pPr marL="0" indent="0">
              <a:buNone/>
            </a:pPr>
            <a:r>
              <a:rPr lang="en-US" sz="1600" dirty="0"/>
              <a:t>*ATRI found the number one bad behavior, increasing the driver’s likelihood of a future crash by 96 percent, was a conviction for ______________________________ What do you think?</a:t>
            </a:r>
          </a:p>
          <a:p>
            <a:endParaRPr lang="en-US" sz="1600" dirty="0"/>
          </a:p>
        </p:txBody>
      </p:sp>
      <p:sp>
        <p:nvSpPr>
          <p:cNvPr id="4" name="Footer Placeholder 3">
            <a:extLst>
              <a:ext uri="{FF2B5EF4-FFF2-40B4-BE49-F238E27FC236}">
                <a16:creationId xmlns:a16="http://schemas.microsoft.com/office/drawing/2014/main" xmlns="" id="{0ABA8017-4729-4774-8817-DD580A52386C}"/>
              </a:ext>
            </a:extLst>
          </p:cNvPr>
          <p:cNvSpPr>
            <a:spLocks noGrp="1"/>
          </p:cNvSpPr>
          <p:nvPr>
            <p:ph type="ftr" sz="quarter" idx="11"/>
          </p:nvPr>
        </p:nvSpPr>
        <p:spPr/>
        <p:txBody>
          <a:bodyPr/>
          <a:lstStyle/>
          <a:p>
            <a:r>
              <a:rPr lang="en-US"/>
              <a:t>ZROBINETTE 2020</a:t>
            </a:r>
          </a:p>
        </p:txBody>
      </p:sp>
    </p:spTree>
    <p:extLst>
      <p:ext uri="{BB962C8B-B14F-4D97-AF65-F5344CB8AC3E}">
        <p14:creationId xmlns:p14="http://schemas.microsoft.com/office/powerpoint/2010/main" val="3130768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3">
            <a:extLst>
              <a:ext uri="{FF2B5EF4-FFF2-40B4-BE49-F238E27FC236}">
                <a16:creationId xmlns:a16="http://schemas.microsoft.com/office/drawing/2014/main" xmlns="" id="{0B761509-3B9A-49A6-A84B-C3D86811697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0"/>
            <a:ext cx="12191997"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Shape 45">
            <a:extLst>
              <a:ext uri="{FF2B5EF4-FFF2-40B4-BE49-F238E27FC236}">
                <a16:creationId xmlns:a16="http://schemas.microsoft.com/office/drawing/2014/main" xmlns="" id="{91DE43FD-EB47-414A-B0AB-169B0FFFA52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272922" cy="6858000"/>
          </a:xfrm>
          <a:custGeom>
            <a:avLst/>
            <a:gdLst>
              <a:gd name="connsiteX0" fmla="*/ 0 w 9272922"/>
              <a:gd name="connsiteY0" fmla="*/ 0 h 6858000"/>
              <a:gd name="connsiteX1" fmla="*/ 1733417 w 9272922"/>
              <a:gd name="connsiteY1" fmla="*/ 0 h 6858000"/>
              <a:gd name="connsiteX2" fmla="*/ 3307976 w 9272922"/>
              <a:gd name="connsiteY2" fmla="*/ 0 h 6858000"/>
              <a:gd name="connsiteX3" fmla="*/ 8126249 w 9272922"/>
              <a:gd name="connsiteY3" fmla="*/ 0 h 6858000"/>
              <a:gd name="connsiteX4" fmla="*/ 8138896 w 9272922"/>
              <a:gd name="connsiteY4" fmla="*/ 31774 h 6858000"/>
              <a:gd name="connsiteX5" fmla="*/ 9193904 w 9272922"/>
              <a:gd name="connsiteY5" fmla="*/ 2682457 h 6858000"/>
              <a:gd name="connsiteX6" fmla="*/ 9193904 w 9272922"/>
              <a:gd name="connsiteY6" fmla="*/ 3752208 h 6858000"/>
              <a:gd name="connsiteX7" fmla="*/ 8036400 w 9272922"/>
              <a:gd name="connsiteY7" fmla="*/ 6660411 h 6858000"/>
              <a:gd name="connsiteX8" fmla="*/ 7957938 w 9272922"/>
              <a:gd name="connsiteY8" fmla="*/ 6857542 h 6858000"/>
              <a:gd name="connsiteX9" fmla="*/ 3307976 w 9272922"/>
              <a:gd name="connsiteY9" fmla="*/ 6857542 h 6858000"/>
              <a:gd name="connsiteX10" fmla="*/ 3307976 w 9272922"/>
              <a:gd name="connsiteY10" fmla="*/ 6858000 h 6858000"/>
              <a:gd name="connsiteX11" fmla="*/ 0 w 9272922"/>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272922" h="6858000">
                <a:moveTo>
                  <a:pt x="0" y="0"/>
                </a:moveTo>
                <a:lnTo>
                  <a:pt x="1733417" y="0"/>
                </a:lnTo>
                <a:lnTo>
                  <a:pt x="3307976" y="0"/>
                </a:lnTo>
                <a:lnTo>
                  <a:pt x="8126249" y="0"/>
                </a:lnTo>
                <a:lnTo>
                  <a:pt x="8138896" y="31774"/>
                </a:lnTo>
                <a:cubicBezTo>
                  <a:pt x="9193904" y="2682457"/>
                  <a:pt x="9193904" y="2682457"/>
                  <a:pt x="9193904" y="2682457"/>
                </a:cubicBezTo>
                <a:cubicBezTo>
                  <a:pt x="9299262" y="2988100"/>
                  <a:pt x="9299262" y="3446565"/>
                  <a:pt x="9193904" y="3752208"/>
                </a:cubicBezTo>
                <a:cubicBezTo>
                  <a:pt x="8709916" y="4968215"/>
                  <a:pt x="8331802" y="5918220"/>
                  <a:pt x="8036400" y="6660411"/>
                </a:cubicBezTo>
                <a:lnTo>
                  <a:pt x="7957938" y="6857542"/>
                </a:lnTo>
                <a:lnTo>
                  <a:pt x="3307976" y="6857542"/>
                </a:lnTo>
                <a:lnTo>
                  <a:pt x="3307976" y="6858000"/>
                </a:lnTo>
                <a:lnTo>
                  <a:pt x="0" y="6858000"/>
                </a:ln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48" name="Group 47">
            <a:extLst>
              <a:ext uri="{FF2B5EF4-FFF2-40B4-BE49-F238E27FC236}">
                <a16:creationId xmlns:a16="http://schemas.microsoft.com/office/drawing/2014/main" xmlns="" id="{D3706AFB-4AF0-430C-8FBE-C38C0F839661}"/>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9160561" y="1075188"/>
            <a:ext cx="1562267" cy="1172973"/>
            <a:chOff x="9160561" y="1000124"/>
            <a:chExt cx="1562267" cy="1172973"/>
          </a:xfrm>
        </p:grpSpPr>
        <p:sp>
          <p:nvSpPr>
            <p:cNvPr id="49" name="Freeform 5">
              <a:extLst>
                <a:ext uri="{FF2B5EF4-FFF2-40B4-BE49-F238E27FC236}">
                  <a16:creationId xmlns:a16="http://schemas.microsoft.com/office/drawing/2014/main" xmlns="" id="{8AC53B5C-1F4B-4D51-ADA0-F74EBA6A5147}"/>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9160561" y="1348782"/>
              <a:ext cx="935037" cy="8243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50" name="Freeform 5">
              <a:extLst>
                <a:ext uri="{FF2B5EF4-FFF2-40B4-BE49-F238E27FC236}">
                  <a16:creationId xmlns:a16="http://schemas.microsoft.com/office/drawing/2014/main" xmlns="" id="{E3BBF50A-9667-4DFA-9066-13B535B573A2}"/>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9960661" y="1000124"/>
              <a:ext cx="762167" cy="6719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grpSp>
      <p:graphicFrame>
        <p:nvGraphicFramePr>
          <p:cNvPr id="5" name="Table 4">
            <a:extLst>
              <a:ext uri="{FF2B5EF4-FFF2-40B4-BE49-F238E27FC236}">
                <a16:creationId xmlns:a16="http://schemas.microsoft.com/office/drawing/2014/main" xmlns="" id="{E4C8E801-B10A-4F3E-B628-56F1C54FC07D}"/>
              </a:ext>
            </a:extLst>
          </p:cNvPr>
          <p:cNvGraphicFramePr>
            <a:graphicFrameLocks noGrp="1"/>
          </p:cNvGraphicFramePr>
          <p:nvPr>
            <p:extLst>
              <p:ext uri="{D42A27DB-BD31-4B8C-83A1-F6EECF244321}">
                <p14:modId xmlns:p14="http://schemas.microsoft.com/office/powerpoint/2010/main" val="1333306630"/>
              </p:ext>
            </p:extLst>
          </p:nvPr>
        </p:nvGraphicFramePr>
        <p:xfrm>
          <a:off x="835216" y="643466"/>
          <a:ext cx="6664426" cy="5566835"/>
        </p:xfrm>
        <a:graphic>
          <a:graphicData uri="http://schemas.openxmlformats.org/drawingml/2006/table">
            <a:tbl>
              <a:tblPr firstRow="1" firstCol="1" bandRow="1">
                <a:tableStyleId>{8799B23B-EC83-4686-B30A-512413B5E67A}</a:tableStyleId>
              </a:tblPr>
              <a:tblGrid>
                <a:gridCol w="3632429">
                  <a:extLst>
                    <a:ext uri="{9D8B030D-6E8A-4147-A177-3AD203B41FA5}">
                      <a16:colId xmlns:a16="http://schemas.microsoft.com/office/drawing/2014/main" xmlns="" val="485037083"/>
                    </a:ext>
                  </a:extLst>
                </a:gridCol>
                <a:gridCol w="3031997">
                  <a:extLst>
                    <a:ext uri="{9D8B030D-6E8A-4147-A177-3AD203B41FA5}">
                      <a16:colId xmlns:a16="http://schemas.microsoft.com/office/drawing/2014/main" xmlns="" val="1645067415"/>
                    </a:ext>
                  </a:extLst>
                </a:gridCol>
              </a:tblGrid>
              <a:tr h="683866">
                <a:tc>
                  <a:txBody>
                    <a:bodyPr/>
                    <a:lstStyle/>
                    <a:p>
                      <a:pPr marL="0" marR="0">
                        <a:lnSpc>
                          <a:spcPct val="107000"/>
                        </a:lnSpc>
                        <a:spcBef>
                          <a:spcPts val="0"/>
                        </a:spcBef>
                        <a:spcAft>
                          <a:spcPts val="800"/>
                        </a:spcAft>
                      </a:pPr>
                      <a:r>
                        <a:rPr lang="en-US" sz="2000" cap="all" spc="120">
                          <a:solidFill>
                            <a:srgbClr val="666666"/>
                          </a:solidFill>
                          <a:effectLst/>
                        </a:rPr>
                        <a:t>DRIVER BEHAVIOR</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marL="0" marR="0">
                        <a:lnSpc>
                          <a:spcPct val="107000"/>
                        </a:lnSpc>
                        <a:spcBef>
                          <a:spcPts val="0"/>
                        </a:spcBef>
                        <a:spcAft>
                          <a:spcPts val="800"/>
                        </a:spcAft>
                      </a:pPr>
                      <a:r>
                        <a:rPr lang="en-US" sz="2000" cap="all" spc="120">
                          <a:solidFill>
                            <a:srgbClr val="666666"/>
                          </a:solidFill>
                          <a:effectLst/>
                        </a:rPr>
                        <a:t>CRASH PROBABILITY INCREASE</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extLst>
                  <a:ext uri="{0D108BD9-81ED-4DB2-BD59-A6C34878D82A}">
                    <a16:rowId xmlns:a16="http://schemas.microsoft.com/office/drawing/2014/main" xmlns="" val="2178855352"/>
                  </a:ext>
                </a:extLst>
              </a:tr>
              <a:tr h="734757">
                <a:tc>
                  <a:txBody>
                    <a:bodyPr/>
                    <a:lstStyle/>
                    <a:p>
                      <a:pPr marL="0" marR="0">
                        <a:lnSpc>
                          <a:spcPct val="107000"/>
                        </a:lnSpc>
                        <a:spcBef>
                          <a:spcPts val="0"/>
                        </a:spcBef>
                        <a:spcAft>
                          <a:spcPts val="800"/>
                        </a:spcAft>
                      </a:pPr>
                      <a:r>
                        <a:rPr lang="en-US" sz="2000">
                          <a:effectLst/>
                        </a:rPr>
                        <a:t>Failure to use or improper signal conviction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0" marR="42410" marT="25446" marB="25446" anchor="b"/>
                </a:tc>
                <a:tc>
                  <a:txBody>
                    <a:bodyPr/>
                    <a:lstStyle/>
                    <a:p>
                      <a:pPr marL="0" marR="0">
                        <a:lnSpc>
                          <a:spcPct val="107000"/>
                        </a:lnSpc>
                        <a:spcBef>
                          <a:spcPts val="0"/>
                        </a:spcBef>
                        <a:spcAft>
                          <a:spcPts val="800"/>
                        </a:spcAft>
                      </a:pPr>
                      <a:r>
                        <a:rPr lang="en-US" sz="2000">
                          <a:effectLst/>
                        </a:rPr>
                        <a:t>96%</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0" marR="42410" marT="25446" marB="25446" anchor="b"/>
                </a:tc>
                <a:extLst>
                  <a:ext uri="{0D108BD9-81ED-4DB2-BD59-A6C34878D82A}">
                    <a16:rowId xmlns:a16="http://schemas.microsoft.com/office/drawing/2014/main" xmlns="" val="3654436362"/>
                  </a:ext>
                </a:extLst>
              </a:tr>
              <a:tr h="403061">
                <a:tc>
                  <a:txBody>
                    <a:bodyPr/>
                    <a:lstStyle/>
                    <a:p>
                      <a:pPr marL="0" marR="0">
                        <a:lnSpc>
                          <a:spcPct val="107000"/>
                        </a:lnSpc>
                        <a:spcBef>
                          <a:spcPts val="0"/>
                        </a:spcBef>
                        <a:spcAft>
                          <a:spcPts val="800"/>
                        </a:spcAft>
                      </a:pPr>
                      <a:r>
                        <a:rPr lang="en-US" sz="2000">
                          <a:effectLst/>
                        </a:rPr>
                        <a:t>Past crash</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0" marR="42410" marT="25446" marB="25446" anchor="b"/>
                </a:tc>
                <a:tc>
                  <a:txBody>
                    <a:bodyPr/>
                    <a:lstStyle/>
                    <a:p>
                      <a:pPr marL="0" marR="0">
                        <a:lnSpc>
                          <a:spcPct val="107000"/>
                        </a:lnSpc>
                        <a:spcBef>
                          <a:spcPts val="0"/>
                        </a:spcBef>
                        <a:spcAft>
                          <a:spcPts val="800"/>
                        </a:spcAft>
                      </a:pPr>
                      <a:r>
                        <a:rPr lang="en-US" sz="2000">
                          <a:effectLst/>
                        </a:rPr>
                        <a:t>88%</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0" marR="42410" marT="25446" marB="25446" anchor="b"/>
                </a:tc>
                <a:extLst>
                  <a:ext uri="{0D108BD9-81ED-4DB2-BD59-A6C34878D82A}">
                    <a16:rowId xmlns:a16="http://schemas.microsoft.com/office/drawing/2014/main" xmlns="" val="1019843543"/>
                  </a:ext>
                </a:extLst>
              </a:tr>
              <a:tr h="403061">
                <a:tc>
                  <a:txBody>
                    <a:bodyPr/>
                    <a:lstStyle/>
                    <a:p>
                      <a:pPr marL="0" marR="0">
                        <a:lnSpc>
                          <a:spcPct val="107000"/>
                        </a:lnSpc>
                        <a:spcBef>
                          <a:spcPts val="0"/>
                        </a:spcBef>
                        <a:spcAft>
                          <a:spcPts val="800"/>
                        </a:spcAft>
                      </a:pPr>
                      <a:r>
                        <a:rPr lang="en-US" sz="2000">
                          <a:effectLst/>
                        </a:rPr>
                        <a:t>Improper passing violation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0" marR="42410" marT="25446" marB="25446" anchor="b"/>
                </a:tc>
                <a:tc>
                  <a:txBody>
                    <a:bodyPr/>
                    <a:lstStyle/>
                    <a:p>
                      <a:pPr marL="0" marR="0">
                        <a:lnSpc>
                          <a:spcPct val="107000"/>
                        </a:lnSpc>
                        <a:spcBef>
                          <a:spcPts val="0"/>
                        </a:spcBef>
                        <a:spcAft>
                          <a:spcPts val="800"/>
                        </a:spcAft>
                      </a:pPr>
                      <a:r>
                        <a:rPr lang="en-US" sz="2000">
                          <a:effectLst/>
                        </a:rPr>
                        <a:t>88%</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0" marR="42410" marT="25446" marB="25446" anchor="b"/>
                </a:tc>
                <a:extLst>
                  <a:ext uri="{0D108BD9-81ED-4DB2-BD59-A6C34878D82A}">
                    <a16:rowId xmlns:a16="http://schemas.microsoft.com/office/drawing/2014/main" xmlns="" val="460589774"/>
                  </a:ext>
                </a:extLst>
              </a:tr>
              <a:tr h="403061">
                <a:tc>
                  <a:txBody>
                    <a:bodyPr/>
                    <a:lstStyle/>
                    <a:p>
                      <a:pPr marL="0" marR="0">
                        <a:lnSpc>
                          <a:spcPct val="107000"/>
                        </a:lnSpc>
                        <a:spcBef>
                          <a:spcPts val="0"/>
                        </a:spcBef>
                        <a:spcAft>
                          <a:spcPts val="800"/>
                        </a:spcAft>
                      </a:pPr>
                      <a:r>
                        <a:rPr lang="en-US" sz="2000">
                          <a:effectLst/>
                        </a:rPr>
                        <a:t>Improper turn conviction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0" marR="42410" marT="25446" marB="25446" anchor="b"/>
                </a:tc>
                <a:tc>
                  <a:txBody>
                    <a:bodyPr/>
                    <a:lstStyle/>
                    <a:p>
                      <a:pPr marL="0" marR="0">
                        <a:lnSpc>
                          <a:spcPct val="107000"/>
                        </a:lnSpc>
                        <a:spcBef>
                          <a:spcPts val="0"/>
                        </a:spcBef>
                        <a:spcAft>
                          <a:spcPts val="800"/>
                        </a:spcAft>
                      </a:pPr>
                      <a:r>
                        <a:rPr lang="en-US" sz="2000">
                          <a:effectLst/>
                        </a:rPr>
                        <a:t>84%</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0" marR="42410" marT="25446" marB="25446" anchor="b"/>
                </a:tc>
                <a:extLst>
                  <a:ext uri="{0D108BD9-81ED-4DB2-BD59-A6C34878D82A}">
                    <a16:rowId xmlns:a16="http://schemas.microsoft.com/office/drawing/2014/main" xmlns="" val="3067471106"/>
                  </a:ext>
                </a:extLst>
              </a:tr>
              <a:tr h="734757">
                <a:tc>
                  <a:txBody>
                    <a:bodyPr/>
                    <a:lstStyle/>
                    <a:p>
                      <a:pPr marL="0" marR="0">
                        <a:lnSpc>
                          <a:spcPct val="107000"/>
                        </a:lnSpc>
                        <a:spcBef>
                          <a:spcPts val="0"/>
                        </a:spcBef>
                        <a:spcAft>
                          <a:spcPts val="800"/>
                        </a:spcAft>
                      </a:pPr>
                      <a:r>
                        <a:rPr lang="en-US" sz="2000">
                          <a:effectLst/>
                        </a:rPr>
                        <a:t>Improper or erratic lane change conviction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0" marR="42410" marT="25446" marB="25446" anchor="b"/>
                </a:tc>
                <a:tc>
                  <a:txBody>
                    <a:bodyPr/>
                    <a:lstStyle/>
                    <a:p>
                      <a:pPr marL="0" marR="0">
                        <a:lnSpc>
                          <a:spcPct val="107000"/>
                        </a:lnSpc>
                        <a:spcBef>
                          <a:spcPts val="0"/>
                        </a:spcBef>
                        <a:spcAft>
                          <a:spcPts val="800"/>
                        </a:spcAft>
                      </a:pPr>
                      <a:r>
                        <a:rPr lang="en-US" sz="2000">
                          <a:effectLst/>
                        </a:rPr>
                        <a:t>80%</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0" marR="42410" marT="25446" marB="25446" anchor="b"/>
                </a:tc>
                <a:extLst>
                  <a:ext uri="{0D108BD9-81ED-4DB2-BD59-A6C34878D82A}">
                    <a16:rowId xmlns:a16="http://schemas.microsoft.com/office/drawing/2014/main" xmlns="" val="1028439355"/>
                  </a:ext>
                </a:extLst>
              </a:tr>
              <a:tr h="1066454">
                <a:tc>
                  <a:txBody>
                    <a:bodyPr/>
                    <a:lstStyle/>
                    <a:p>
                      <a:pPr marL="0" marR="0">
                        <a:lnSpc>
                          <a:spcPct val="107000"/>
                        </a:lnSpc>
                        <a:spcBef>
                          <a:spcPts val="0"/>
                        </a:spcBef>
                        <a:spcAft>
                          <a:spcPts val="800"/>
                        </a:spcAft>
                      </a:pPr>
                      <a:r>
                        <a:rPr lang="en-US" sz="2000">
                          <a:effectLst/>
                        </a:rPr>
                        <a:t>Failure to maintain proper lane/location</a:t>
                      </a:r>
                      <a:br>
                        <a:rPr lang="en-US" sz="2000">
                          <a:effectLst/>
                        </a:rPr>
                      </a:br>
                      <a:r>
                        <a:rPr lang="en-US" sz="2000">
                          <a:effectLst/>
                        </a:rPr>
                        <a:t>conviction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0" marR="42410" marT="25446" marB="25446" anchor="b"/>
                </a:tc>
                <a:tc>
                  <a:txBody>
                    <a:bodyPr/>
                    <a:lstStyle/>
                    <a:p>
                      <a:pPr marL="0" marR="0">
                        <a:lnSpc>
                          <a:spcPct val="107000"/>
                        </a:lnSpc>
                        <a:spcBef>
                          <a:spcPts val="0"/>
                        </a:spcBef>
                        <a:spcAft>
                          <a:spcPts val="800"/>
                        </a:spcAft>
                      </a:pPr>
                      <a:r>
                        <a:rPr lang="en-US" sz="2000">
                          <a:effectLst/>
                        </a:rPr>
                        <a:t>68%</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0" marR="42410" marT="25446" marB="25446" anchor="b"/>
                </a:tc>
                <a:extLst>
                  <a:ext uri="{0D108BD9-81ED-4DB2-BD59-A6C34878D82A}">
                    <a16:rowId xmlns:a16="http://schemas.microsoft.com/office/drawing/2014/main" xmlns="" val="3235873774"/>
                  </a:ext>
                </a:extLst>
              </a:tr>
              <a:tr h="403061">
                <a:tc>
                  <a:txBody>
                    <a:bodyPr/>
                    <a:lstStyle/>
                    <a:p>
                      <a:pPr marL="0" marR="0">
                        <a:lnSpc>
                          <a:spcPct val="107000"/>
                        </a:lnSpc>
                        <a:spcBef>
                          <a:spcPts val="0"/>
                        </a:spcBef>
                        <a:spcAft>
                          <a:spcPts val="800"/>
                        </a:spcAft>
                      </a:pPr>
                      <a:r>
                        <a:rPr lang="en-US" sz="2000">
                          <a:effectLst/>
                        </a:rPr>
                        <a:t>Failure to obey traffic sign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0" marR="42410" marT="25446" marB="25446" anchor="b"/>
                </a:tc>
                <a:tc>
                  <a:txBody>
                    <a:bodyPr/>
                    <a:lstStyle/>
                    <a:p>
                      <a:pPr marL="0" marR="0">
                        <a:lnSpc>
                          <a:spcPct val="107000"/>
                        </a:lnSpc>
                        <a:spcBef>
                          <a:spcPts val="0"/>
                        </a:spcBef>
                        <a:spcAft>
                          <a:spcPts val="800"/>
                        </a:spcAft>
                      </a:pPr>
                      <a:r>
                        <a:rPr lang="en-US" sz="2000">
                          <a:effectLst/>
                        </a:rPr>
                        <a:t>68%</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0" marR="42410" marT="25446" marB="25446" anchor="b"/>
                </a:tc>
                <a:extLst>
                  <a:ext uri="{0D108BD9-81ED-4DB2-BD59-A6C34878D82A}">
                    <a16:rowId xmlns:a16="http://schemas.microsoft.com/office/drawing/2014/main" xmlns="" val="2697001961"/>
                  </a:ext>
                </a:extLst>
              </a:tr>
              <a:tr h="734757">
                <a:tc>
                  <a:txBody>
                    <a:bodyPr/>
                    <a:lstStyle/>
                    <a:p>
                      <a:pPr marL="0" marR="0">
                        <a:lnSpc>
                          <a:spcPct val="107000"/>
                        </a:lnSpc>
                        <a:spcBef>
                          <a:spcPts val="0"/>
                        </a:spcBef>
                        <a:spcAft>
                          <a:spcPts val="800"/>
                        </a:spcAft>
                      </a:pPr>
                      <a:r>
                        <a:rPr lang="en-US" sz="2000">
                          <a:effectLst/>
                        </a:rPr>
                        <a:t>Speeding conviction (15 mph over speed limit)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0" marR="42410" marT="25446" marB="25446" anchor="b"/>
                </a:tc>
                <a:tc>
                  <a:txBody>
                    <a:bodyPr/>
                    <a:lstStyle/>
                    <a:p>
                      <a:pPr marL="0" marR="0">
                        <a:lnSpc>
                          <a:spcPct val="107000"/>
                        </a:lnSpc>
                        <a:spcBef>
                          <a:spcPts val="0"/>
                        </a:spcBef>
                        <a:spcAft>
                          <a:spcPts val="800"/>
                        </a:spcAft>
                      </a:pPr>
                      <a:r>
                        <a:rPr lang="en-US" sz="2000">
                          <a:effectLst/>
                        </a:rPr>
                        <a:t>67%</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0" marR="42410" marT="25446" marB="25446" anchor="b"/>
                </a:tc>
                <a:extLst>
                  <a:ext uri="{0D108BD9-81ED-4DB2-BD59-A6C34878D82A}">
                    <a16:rowId xmlns:a16="http://schemas.microsoft.com/office/drawing/2014/main" xmlns="" val="2749175161"/>
                  </a:ext>
                </a:extLst>
              </a:tr>
            </a:tbl>
          </a:graphicData>
        </a:graphic>
      </p:graphicFrame>
      <p:sp>
        <p:nvSpPr>
          <p:cNvPr id="2" name="Footer Placeholder 1">
            <a:extLst>
              <a:ext uri="{FF2B5EF4-FFF2-40B4-BE49-F238E27FC236}">
                <a16:creationId xmlns:a16="http://schemas.microsoft.com/office/drawing/2014/main" xmlns="" id="{BFB276BA-3215-40EA-BF09-1DFDA6720DEF}"/>
              </a:ext>
            </a:extLst>
          </p:cNvPr>
          <p:cNvSpPr>
            <a:spLocks noGrp="1"/>
          </p:cNvSpPr>
          <p:nvPr>
            <p:ph type="ftr" sz="quarter" idx="11"/>
          </p:nvPr>
        </p:nvSpPr>
        <p:spPr/>
        <p:txBody>
          <a:bodyPr/>
          <a:lstStyle/>
          <a:p>
            <a:r>
              <a:rPr lang="en-US"/>
              <a:t>ZROBINETTE 2020</a:t>
            </a:r>
          </a:p>
        </p:txBody>
      </p:sp>
    </p:spTree>
    <p:extLst>
      <p:ext uri="{BB962C8B-B14F-4D97-AF65-F5344CB8AC3E}">
        <p14:creationId xmlns:p14="http://schemas.microsoft.com/office/powerpoint/2010/main" val="2406892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xmlns="" id="{7264F718-7FAC-4056-9FA9-A603EC682FE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25" y="0"/>
            <a:ext cx="1219047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xmlns="" id="{F74639F7-E3C7-4165-A83E-6386A86BA1D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xmlns="" id="{8B3AF0F1-707A-463E-B5EE-33C63A40CFC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itle 2">
            <a:extLst>
              <a:ext uri="{FF2B5EF4-FFF2-40B4-BE49-F238E27FC236}">
                <a16:creationId xmlns:a16="http://schemas.microsoft.com/office/drawing/2014/main" xmlns="" id="{515DCB86-102F-4F05-9609-288383C21E03}"/>
              </a:ext>
            </a:extLst>
          </p:cNvPr>
          <p:cNvSpPr>
            <a:spLocks noGrp="1"/>
          </p:cNvSpPr>
          <p:nvPr>
            <p:ph type="title"/>
          </p:nvPr>
        </p:nvSpPr>
        <p:spPr>
          <a:xfrm>
            <a:off x="841248" y="704850"/>
            <a:ext cx="3785616" cy="2978150"/>
          </a:xfrm>
        </p:spPr>
        <p:txBody>
          <a:bodyPr vert="horz" lIns="91440" tIns="45720" rIns="91440" bIns="45720" rtlCol="0" anchor="b">
            <a:normAutofit/>
          </a:bodyPr>
          <a:lstStyle/>
          <a:p>
            <a:r>
              <a:rPr lang="en-US" kern="1200">
                <a:latin typeface="+mj-lt"/>
                <a:ea typeface="+mj-ea"/>
                <a:cs typeface="+mj-cs"/>
              </a:rPr>
              <a:t>Pay Attention to Habits</a:t>
            </a:r>
          </a:p>
        </p:txBody>
      </p:sp>
      <p:sp>
        <p:nvSpPr>
          <p:cNvPr id="4" name="Content Placeholder 3">
            <a:extLst>
              <a:ext uri="{FF2B5EF4-FFF2-40B4-BE49-F238E27FC236}">
                <a16:creationId xmlns:a16="http://schemas.microsoft.com/office/drawing/2014/main" xmlns="" id="{19BBD696-E0D7-48BA-BD48-B1C52B23E9A8}"/>
              </a:ext>
            </a:extLst>
          </p:cNvPr>
          <p:cNvSpPr>
            <a:spLocks noGrp="1"/>
          </p:cNvSpPr>
          <p:nvPr>
            <p:ph idx="1"/>
          </p:nvPr>
        </p:nvSpPr>
        <p:spPr>
          <a:xfrm>
            <a:off x="6038850" y="704850"/>
            <a:ext cx="5314950" cy="5251450"/>
          </a:xfrm>
        </p:spPr>
        <p:txBody>
          <a:bodyPr vert="horz" lIns="91440" tIns="45720" rIns="91440" bIns="45720" rtlCol="0" anchor="ctr">
            <a:normAutofit fontScale="92500" lnSpcReduction="20000"/>
          </a:bodyPr>
          <a:lstStyle/>
          <a:p>
            <a:pPr>
              <a:spcAft>
                <a:spcPts val="800"/>
              </a:spcAft>
            </a:pPr>
            <a:r>
              <a:rPr lang="en-US" sz="2200" dirty="0">
                <a:solidFill>
                  <a:schemeClr val="bg1"/>
                </a:solidFill>
              </a:rPr>
              <a:t>In vetting a new hire or preforming an annual review, a driver’s record can carry a lot of weight, especially if the driver has some bad driving habits listed above.</a:t>
            </a:r>
          </a:p>
          <a:p>
            <a:pPr>
              <a:spcAft>
                <a:spcPts val="800"/>
              </a:spcAft>
            </a:pPr>
            <a:r>
              <a:rPr lang="en-US" sz="2200" dirty="0">
                <a:solidFill>
                  <a:schemeClr val="bg1"/>
                </a:solidFill>
              </a:rPr>
              <a:t>or other habits that can be just as bad — as not wearing a </a:t>
            </a:r>
            <a:r>
              <a:rPr lang="en-US" sz="2200" u="sng" dirty="0">
                <a:solidFill>
                  <a:schemeClr val="bg1"/>
                </a:solidFill>
                <a:hlinkClick r:id="rId2"/>
              </a:rPr>
              <a:t>safety belt</a:t>
            </a:r>
            <a:r>
              <a:rPr lang="en-US" sz="2200" dirty="0">
                <a:solidFill>
                  <a:schemeClr val="bg1"/>
                </a:solidFill>
              </a:rPr>
              <a:t> while driving, or driving distracted (texting or using a hand-held cell phone), etc.</a:t>
            </a:r>
          </a:p>
          <a:p>
            <a:pPr>
              <a:spcAft>
                <a:spcPts val="800"/>
              </a:spcAft>
            </a:pPr>
            <a:r>
              <a:rPr lang="en-US" sz="2200" dirty="0">
                <a:solidFill>
                  <a:schemeClr val="bg1"/>
                </a:solidFill>
              </a:rPr>
              <a:t>ATRI recommends that companies:</a:t>
            </a:r>
          </a:p>
          <a:p>
            <a:pPr>
              <a:spcAft>
                <a:spcPts val="800"/>
              </a:spcAft>
            </a:pPr>
            <a:r>
              <a:rPr lang="en-US" sz="2200" dirty="0">
                <a:solidFill>
                  <a:schemeClr val="bg1"/>
                </a:solidFill>
              </a:rPr>
              <a:t>(1.) become aware of the problem behaviors</a:t>
            </a:r>
          </a:p>
          <a:p>
            <a:pPr>
              <a:spcAft>
                <a:spcPts val="800"/>
              </a:spcAft>
            </a:pPr>
            <a:r>
              <a:rPr lang="en-US" sz="2200" dirty="0">
                <a:solidFill>
                  <a:schemeClr val="bg1"/>
                </a:solidFill>
              </a:rPr>
              <a:t>(2.) address these behavioral issues “prior to them leading to serious consequences.”</a:t>
            </a:r>
          </a:p>
          <a:p>
            <a:pPr>
              <a:spcAft>
                <a:spcPts val="800"/>
              </a:spcAft>
            </a:pPr>
            <a:endParaRPr lang="en-US" sz="2200" dirty="0">
              <a:solidFill>
                <a:schemeClr val="bg1"/>
              </a:solidFill>
            </a:endParaRPr>
          </a:p>
          <a:p>
            <a:pPr>
              <a:spcAft>
                <a:spcPts val="800"/>
              </a:spcAft>
            </a:pPr>
            <a:endParaRPr lang="en-US" sz="2200" dirty="0">
              <a:solidFill>
                <a:schemeClr val="bg1"/>
              </a:solidFill>
            </a:endParaRPr>
          </a:p>
          <a:p>
            <a:pPr marL="0" indent="0">
              <a:spcAft>
                <a:spcPts val="800"/>
              </a:spcAft>
              <a:buNone/>
            </a:pPr>
            <a:r>
              <a:rPr lang="en-US" sz="2200" dirty="0">
                <a:solidFill>
                  <a:schemeClr val="bg1"/>
                </a:solidFill>
              </a:rPr>
              <a:t>Source: American Transportation Research Institute</a:t>
            </a:r>
            <a:endParaRPr lang="en-US" sz="1600" dirty="0">
              <a:solidFill>
                <a:schemeClr val="bg1"/>
              </a:solidFill>
            </a:endParaRPr>
          </a:p>
        </p:txBody>
      </p:sp>
      <p:sp>
        <p:nvSpPr>
          <p:cNvPr id="2" name="Footer Placeholder 1">
            <a:extLst>
              <a:ext uri="{FF2B5EF4-FFF2-40B4-BE49-F238E27FC236}">
                <a16:creationId xmlns:a16="http://schemas.microsoft.com/office/drawing/2014/main" xmlns="" id="{32B3287F-A9D2-49C2-975F-56CD303A24E6}"/>
              </a:ext>
            </a:extLst>
          </p:cNvPr>
          <p:cNvSpPr>
            <a:spLocks noGrp="1"/>
          </p:cNvSpPr>
          <p:nvPr>
            <p:ph type="ftr" sz="quarter" idx="11"/>
          </p:nvPr>
        </p:nvSpPr>
        <p:spPr/>
        <p:txBody>
          <a:bodyPr/>
          <a:lstStyle/>
          <a:p>
            <a:r>
              <a:rPr lang="en-US"/>
              <a:t>ZROBINETTE 2020</a:t>
            </a:r>
          </a:p>
        </p:txBody>
      </p:sp>
    </p:spTree>
    <p:extLst>
      <p:ext uri="{BB962C8B-B14F-4D97-AF65-F5344CB8AC3E}">
        <p14:creationId xmlns:p14="http://schemas.microsoft.com/office/powerpoint/2010/main" val="560100423"/>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3CD251C-A887-4D2F-925B-FC09719853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B19D093C-27FB-4032-B282-42C4563F257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4694548"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xmlns="" id="{35EE815E-1BD3-4777-B652-6D98825BF66B}"/>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767290" y="681628"/>
            <a:ext cx="1128382" cy="847206"/>
            <a:chOff x="668003" y="1684057"/>
            <a:chExt cx="1128382" cy="847206"/>
          </a:xfrm>
        </p:grpSpPr>
        <p:sp>
          <p:nvSpPr>
            <p:cNvPr id="13" name="Freeform 5">
              <a:extLst>
                <a:ext uri="{FF2B5EF4-FFF2-40B4-BE49-F238E27FC236}">
                  <a16:creationId xmlns:a16="http://schemas.microsoft.com/office/drawing/2014/main" xmlns="" id="{E6692982-4A7D-4392-87CD-F0CD4B027DDE}"/>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14" name="Freeform 5">
              <a:extLst>
                <a:ext uri="{FF2B5EF4-FFF2-40B4-BE49-F238E27FC236}">
                  <a16:creationId xmlns:a16="http://schemas.microsoft.com/office/drawing/2014/main" xmlns="" id="{196485F7-F277-4123-AC53-98EA4C858774}"/>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xmlns="" id="{2B5B076C-9AD9-4B82-B534-3166D6CE759E}"/>
              </a:ext>
            </a:extLst>
          </p:cNvPr>
          <p:cNvSpPr>
            <a:spLocks noGrp="1"/>
          </p:cNvSpPr>
          <p:nvPr>
            <p:ph type="title"/>
          </p:nvPr>
        </p:nvSpPr>
        <p:spPr>
          <a:xfrm>
            <a:off x="767290" y="1166932"/>
            <a:ext cx="3582073" cy="4279709"/>
          </a:xfrm>
        </p:spPr>
        <p:txBody>
          <a:bodyPr anchor="ctr">
            <a:normAutofit/>
          </a:bodyPr>
          <a:lstStyle/>
          <a:p>
            <a:r>
              <a:rPr lang="en-US" sz="4800">
                <a:solidFill>
                  <a:schemeClr val="bg1"/>
                </a:solidFill>
              </a:rPr>
              <a:t>THE BLIND SPOT SIDESWIPE</a:t>
            </a:r>
          </a:p>
        </p:txBody>
      </p:sp>
      <p:sp>
        <p:nvSpPr>
          <p:cNvPr id="3" name="Content Placeholder 2">
            <a:extLst>
              <a:ext uri="{FF2B5EF4-FFF2-40B4-BE49-F238E27FC236}">
                <a16:creationId xmlns:a16="http://schemas.microsoft.com/office/drawing/2014/main" xmlns="" id="{B4E65FAB-5A8A-4586-95B5-6C3A2F4EA9D8}"/>
              </a:ext>
            </a:extLst>
          </p:cNvPr>
          <p:cNvSpPr>
            <a:spLocks noGrp="1"/>
          </p:cNvSpPr>
          <p:nvPr>
            <p:ph idx="1"/>
          </p:nvPr>
        </p:nvSpPr>
        <p:spPr>
          <a:xfrm>
            <a:off x="5573864" y="1166933"/>
            <a:ext cx="5716988" cy="4279709"/>
          </a:xfrm>
        </p:spPr>
        <p:txBody>
          <a:bodyPr anchor="ctr">
            <a:normAutofit/>
          </a:bodyPr>
          <a:lstStyle/>
          <a:p>
            <a:pPr marL="0" indent="0">
              <a:buNone/>
            </a:pPr>
            <a:r>
              <a:rPr lang="en-US" sz="2400" b="1"/>
              <a:t>Check your blind spot carefully before changing lanes.</a:t>
            </a:r>
          </a:p>
          <a:p>
            <a:r>
              <a:rPr lang="en-US" sz="2400"/>
              <a:t>Every time you change lanes, carefully check your blind spot to ensure another car has not slipped into it while your attention drifted elsewhere. </a:t>
            </a:r>
          </a:p>
          <a:p>
            <a:r>
              <a:rPr lang="en-US" sz="2400"/>
              <a:t>Carefully watch the flow of traffic while you drive, identifying other drivers in your mirrors and keeping track of them when you know you have a lane change approaching.</a:t>
            </a:r>
          </a:p>
          <a:p>
            <a:endParaRPr lang="en-US" sz="2400"/>
          </a:p>
        </p:txBody>
      </p:sp>
      <p:sp>
        <p:nvSpPr>
          <p:cNvPr id="4" name="Footer Placeholder 3">
            <a:extLst>
              <a:ext uri="{FF2B5EF4-FFF2-40B4-BE49-F238E27FC236}">
                <a16:creationId xmlns:a16="http://schemas.microsoft.com/office/drawing/2014/main" xmlns="" id="{CD472018-7527-4145-A14F-4FF87281E029}"/>
              </a:ext>
            </a:extLst>
          </p:cNvPr>
          <p:cNvSpPr>
            <a:spLocks noGrp="1"/>
          </p:cNvSpPr>
          <p:nvPr>
            <p:ph type="ftr" sz="quarter" idx="11"/>
          </p:nvPr>
        </p:nvSpPr>
        <p:spPr/>
        <p:txBody>
          <a:bodyPr/>
          <a:lstStyle/>
          <a:p>
            <a:r>
              <a:rPr lang="en-US"/>
              <a:t>ZROBINETTE 2020</a:t>
            </a:r>
          </a:p>
        </p:txBody>
      </p:sp>
    </p:spTree>
    <p:extLst>
      <p:ext uri="{BB962C8B-B14F-4D97-AF65-F5344CB8AC3E}">
        <p14:creationId xmlns:p14="http://schemas.microsoft.com/office/powerpoint/2010/main" val="1705960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C4E4288A-DFC8-40A2-90E5-70E851A933A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7E64D07E-C08A-4135-8862-53C7C8FB4FB7}"/>
              </a:ext>
            </a:extLst>
          </p:cNvPr>
          <p:cNvSpPr>
            <a:spLocks noGrp="1"/>
          </p:cNvSpPr>
          <p:nvPr>
            <p:ph type="title"/>
          </p:nvPr>
        </p:nvSpPr>
        <p:spPr>
          <a:xfrm>
            <a:off x="965199" y="447741"/>
            <a:ext cx="4278623" cy="1645919"/>
          </a:xfrm>
        </p:spPr>
        <p:txBody>
          <a:bodyPr>
            <a:normAutofit/>
          </a:bodyPr>
          <a:lstStyle/>
          <a:p>
            <a:r>
              <a:rPr lang="en-US" sz="4000"/>
              <a:t>The Merge Sideswipe Incident</a:t>
            </a:r>
          </a:p>
        </p:txBody>
      </p:sp>
      <p:sp>
        <p:nvSpPr>
          <p:cNvPr id="10" name="Freeform: Shape 9">
            <a:extLst>
              <a:ext uri="{FF2B5EF4-FFF2-40B4-BE49-F238E27FC236}">
                <a16:creationId xmlns:a16="http://schemas.microsoft.com/office/drawing/2014/main" xmlns="" id="{9AD93FD3-7DF2-4DC8-BD55-8B2EB5F63F2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253579"/>
            <a:ext cx="8109718" cy="4604421"/>
          </a:xfrm>
          <a:custGeom>
            <a:avLst/>
            <a:gdLst>
              <a:gd name="connsiteX0" fmla="*/ 7381313 w 8109718"/>
              <a:gd name="connsiteY0" fmla="*/ 1839459 h 4604421"/>
              <a:gd name="connsiteX1" fmla="*/ 7381313 w 8109718"/>
              <a:gd name="connsiteY1" fmla="*/ 1853646 h 4604421"/>
              <a:gd name="connsiteX2" fmla="*/ 7379359 w 8109718"/>
              <a:gd name="connsiteY2" fmla="*/ 1846552 h 4604421"/>
              <a:gd name="connsiteX3" fmla="*/ 1321854 w 8109718"/>
              <a:gd name="connsiteY3" fmla="*/ 0 h 4604421"/>
              <a:gd name="connsiteX4" fmla="*/ 5365317 w 8109718"/>
              <a:gd name="connsiteY4" fmla="*/ 0 h 4604421"/>
              <a:gd name="connsiteX5" fmla="*/ 5985373 w 8109718"/>
              <a:gd name="connsiteY5" fmla="*/ 365439 h 4604421"/>
              <a:gd name="connsiteX6" fmla="*/ 8011470 w 8109718"/>
              <a:gd name="connsiteY6" fmla="*/ 3854515 h 4604421"/>
              <a:gd name="connsiteX7" fmla="*/ 8011470 w 8109718"/>
              <a:gd name="connsiteY7" fmla="*/ 4567993 h 4604421"/>
              <a:gd name="connsiteX8" fmla="*/ 7998115 w 8109718"/>
              <a:gd name="connsiteY8" fmla="*/ 4590992 h 4604421"/>
              <a:gd name="connsiteX9" fmla="*/ 7990317 w 8109718"/>
              <a:gd name="connsiteY9" fmla="*/ 4604421 h 4604421"/>
              <a:gd name="connsiteX10" fmla="*/ 0 w 8109718"/>
              <a:gd name="connsiteY10" fmla="*/ 4604421 h 4604421"/>
              <a:gd name="connsiteX11" fmla="*/ 0 w 8109718"/>
              <a:gd name="connsiteY11" fmla="*/ 1564110 h 4604421"/>
              <a:gd name="connsiteX12" fmla="*/ 27177 w 8109718"/>
              <a:gd name="connsiteY12" fmla="*/ 1517107 h 4604421"/>
              <a:gd name="connsiteX13" fmla="*/ 693065 w 8109718"/>
              <a:gd name="connsiteY13" fmla="*/ 365439 h 4604421"/>
              <a:gd name="connsiteX14" fmla="*/ 1321854 w 8109718"/>
              <a:gd name="connsiteY14" fmla="*/ 0 h 4604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109718" h="4604421">
                <a:moveTo>
                  <a:pt x="7381313" y="1839459"/>
                </a:moveTo>
                <a:lnTo>
                  <a:pt x="7381313" y="1853646"/>
                </a:lnTo>
                <a:lnTo>
                  <a:pt x="7379359" y="1846552"/>
                </a:lnTo>
                <a:close/>
                <a:moveTo>
                  <a:pt x="1321854" y="0"/>
                </a:moveTo>
                <a:cubicBezTo>
                  <a:pt x="1321854" y="0"/>
                  <a:pt x="1321854" y="0"/>
                  <a:pt x="5365317" y="0"/>
                </a:cubicBezTo>
                <a:cubicBezTo>
                  <a:pt x="5618580" y="0"/>
                  <a:pt x="5863108" y="139215"/>
                  <a:pt x="5985373" y="365439"/>
                </a:cubicBezTo>
                <a:cubicBezTo>
                  <a:pt x="5985373" y="365439"/>
                  <a:pt x="5985373" y="365439"/>
                  <a:pt x="8011470" y="3854515"/>
                </a:cubicBezTo>
                <a:cubicBezTo>
                  <a:pt x="8142468" y="4072039"/>
                  <a:pt x="8142468" y="4350470"/>
                  <a:pt x="8011470" y="4567993"/>
                </a:cubicBezTo>
                <a:cubicBezTo>
                  <a:pt x="8011470" y="4567993"/>
                  <a:pt x="8011470" y="4567993"/>
                  <a:pt x="7998115" y="4590992"/>
                </a:cubicBezTo>
                <a:lnTo>
                  <a:pt x="7990317" y="4604421"/>
                </a:lnTo>
                <a:lnTo>
                  <a:pt x="0" y="4604421"/>
                </a:lnTo>
                <a:lnTo>
                  <a:pt x="0" y="1564110"/>
                </a:lnTo>
                <a:lnTo>
                  <a:pt x="27177" y="1517107"/>
                </a:lnTo>
                <a:cubicBezTo>
                  <a:pt x="220245" y="1183191"/>
                  <a:pt x="440895" y="801574"/>
                  <a:pt x="693065" y="365439"/>
                </a:cubicBezTo>
                <a:cubicBezTo>
                  <a:pt x="824063" y="139215"/>
                  <a:pt x="1059859" y="0"/>
                  <a:pt x="1321854" y="0"/>
                </a:cubicBez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5">
            <a:extLst>
              <a:ext uri="{FF2B5EF4-FFF2-40B4-BE49-F238E27FC236}">
                <a16:creationId xmlns:a16="http://schemas.microsoft.com/office/drawing/2014/main" xmlns="" id="{956571CF-1434-4180-A385-D4AC63B6269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a:off x="7276856" y="1827416"/>
            <a:ext cx="4418320" cy="3877280"/>
          </a:xfrm>
          <a:custGeom>
            <a:avLst/>
            <a:gdLst>
              <a:gd name="T0" fmla="*/ 781 w 1099"/>
              <a:gd name="T1" fmla="*/ 0 h 968"/>
              <a:gd name="T2" fmla="*/ 318 w 1099"/>
              <a:gd name="T3" fmla="*/ 0 h 968"/>
              <a:gd name="T4" fmla="*/ 246 w 1099"/>
              <a:gd name="T5" fmla="*/ 42 h 968"/>
              <a:gd name="T6" fmla="*/ 15 w 1099"/>
              <a:gd name="T7" fmla="*/ 443 h 968"/>
              <a:gd name="T8" fmla="*/ 15 w 1099"/>
              <a:gd name="T9" fmla="*/ 525 h 968"/>
              <a:gd name="T10" fmla="*/ 246 w 1099"/>
              <a:gd name="T11" fmla="*/ 926 h 968"/>
              <a:gd name="T12" fmla="*/ 318 w 1099"/>
              <a:gd name="T13" fmla="*/ 968 h 968"/>
              <a:gd name="T14" fmla="*/ 781 w 1099"/>
              <a:gd name="T15" fmla="*/ 968 h 968"/>
              <a:gd name="T16" fmla="*/ 852 w 1099"/>
              <a:gd name="T17" fmla="*/ 926 h 968"/>
              <a:gd name="T18" fmla="*/ 1084 w 1099"/>
              <a:gd name="T19" fmla="*/ 525 h 968"/>
              <a:gd name="T20" fmla="*/ 1084 w 1099"/>
              <a:gd name="T21" fmla="*/ 443 h 968"/>
              <a:gd name="T22" fmla="*/ 852 w 1099"/>
              <a:gd name="T23" fmla="*/ 42 h 968"/>
              <a:gd name="T24" fmla="*/ 781 w 1099"/>
              <a:gd name="T25" fmla="*/ 0 h 9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9" h="968">
                <a:moveTo>
                  <a:pt x="781" y="0"/>
                </a:moveTo>
                <a:cubicBezTo>
                  <a:pt x="318" y="0"/>
                  <a:pt x="318" y="0"/>
                  <a:pt x="318" y="0"/>
                </a:cubicBezTo>
                <a:cubicBezTo>
                  <a:pt x="288" y="0"/>
                  <a:pt x="261" y="16"/>
                  <a:pt x="246" y="42"/>
                </a:cubicBezTo>
                <a:cubicBezTo>
                  <a:pt x="15" y="443"/>
                  <a:pt x="15" y="443"/>
                  <a:pt x="15" y="443"/>
                </a:cubicBezTo>
                <a:cubicBezTo>
                  <a:pt x="0" y="468"/>
                  <a:pt x="0" y="500"/>
                  <a:pt x="15" y="525"/>
                </a:cubicBezTo>
                <a:cubicBezTo>
                  <a:pt x="246" y="926"/>
                  <a:pt x="246" y="926"/>
                  <a:pt x="246" y="926"/>
                </a:cubicBezTo>
                <a:cubicBezTo>
                  <a:pt x="261" y="952"/>
                  <a:pt x="288" y="968"/>
                  <a:pt x="318" y="968"/>
                </a:cubicBezTo>
                <a:cubicBezTo>
                  <a:pt x="781" y="968"/>
                  <a:pt x="781" y="968"/>
                  <a:pt x="781" y="968"/>
                </a:cubicBezTo>
                <a:cubicBezTo>
                  <a:pt x="810" y="968"/>
                  <a:pt x="838" y="952"/>
                  <a:pt x="852" y="926"/>
                </a:cubicBezTo>
                <a:cubicBezTo>
                  <a:pt x="1084" y="525"/>
                  <a:pt x="1084" y="525"/>
                  <a:pt x="1084" y="525"/>
                </a:cubicBezTo>
                <a:cubicBezTo>
                  <a:pt x="1099" y="500"/>
                  <a:pt x="1099" y="468"/>
                  <a:pt x="1084" y="443"/>
                </a:cubicBezTo>
                <a:cubicBezTo>
                  <a:pt x="852" y="42"/>
                  <a:pt x="852" y="42"/>
                  <a:pt x="852" y="42"/>
                </a:cubicBezTo>
                <a:cubicBezTo>
                  <a:pt x="838" y="16"/>
                  <a:pt x="810" y="0"/>
                  <a:pt x="781" y="0"/>
                </a:cubicBezTo>
                <a:close/>
              </a:path>
            </a:pathLst>
          </a:custGeom>
          <a:noFill/>
          <a:ln w="50800" cap="flat">
            <a:solidFill>
              <a:schemeClr val="tx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Shape 13">
            <a:extLst>
              <a:ext uri="{FF2B5EF4-FFF2-40B4-BE49-F238E27FC236}">
                <a16:creationId xmlns:a16="http://schemas.microsoft.com/office/drawing/2014/main" xmlns="" id="{19D0EF7D-8D7F-4A18-A68B-92E2D448730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952343" y="825104"/>
            <a:ext cx="2926988" cy="2594434"/>
          </a:xfrm>
          <a:custGeom>
            <a:avLst/>
            <a:gdLst>
              <a:gd name="connsiteX0" fmla="*/ 853538 w 2991693"/>
              <a:gd name="connsiteY0" fmla="*/ 0 h 2651787"/>
              <a:gd name="connsiteX1" fmla="*/ 2141030 w 2991693"/>
              <a:gd name="connsiteY1" fmla="*/ 0 h 2651787"/>
              <a:gd name="connsiteX2" fmla="*/ 2324957 w 2991693"/>
              <a:gd name="connsiteY2" fmla="*/ 103466 h 2651787"/>
              <a:gd name="connsiteX3" fmla="*/ 2968702 w 2991693"/>
              <a:gd name="connsiteY3" fmla="*/ 1218596 h 2651787"/>
              <a:gd name="connsiteX4" fmla="*/ 2968702 w 2991693"/>
              <a:gd name="connsiteY4" fmla="*/ 1433192 h 2651787"/>
              <a:gd name="connsiteX5" fmla="*/ 2324957 w 2991693"/>
              <a:gd name="connsiteY5" fmla="*/ 2548321 h 2651787"/>
              <a:gd name="connsiteX6" fmla="*/ 2141030 w 2991693"/>
              <a:gd name="connsiteY6" fmla="*/ 2651787 h 2651787"/>
              <a:gd name="connsiteX7" fmla="*/ 853538 w 2991693"/>
              <a:gd name="connsiteY7" fmla="*/ 2651787 h 2651787"/>
              <a:gd name="connsiteX8" fmla="*/ 669612 w 2991693"/>
              <a:gd name="connsiteY8" fmla="*/ 2548321 h 2651787"/>
              <a:gd name="connsiteX9" fmla="*/ 25866 w 2991693"/>
              <a:gd name="connsiteY9" fmla="*/ 1433192 h 2651787"/>
              <a:gd name="connsiteX10" fmla="*/ 25866 w 2991693"/>
              <a:gd name="connsiteY10" fmla="*/ 1218596 h 2651787"/>
              <a:gd name="connsiteX11" fmla="*/ 669612 w 2991693"/>
              <a:gd name="connsiteY11" fmla="*/ 103466 h 2651787"/>
              <a:gd name="connsiteX12" fmla="*/ 853538 w 2991693"/>
              <a:gd name="connsiteY12" fmla="*/ 0 h 2651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1693" h="2651787">
                <a:moveTo>
                  <a:pt x="853538" y="0"/>
                </a:moveTo>
                <a:cubicBezTo>
                  <a:pt x="2141030" y="0"/>
                  <a:pt x="2141030" y="0"/>
                  <a:pt x="2141030" y="0"/>
                </a:cubicBezTo>
                <a:cubicBezTo>
                  <a:pt x="2206170" y="0"/>
                  <a:pt x="2290471" y="45985"/>
                  <a:pt x="2324957" y="103466"/>
                </a:cubicBezTo>
                <a:cubicBezTo>
                  <a:pt x="2968702" y="1218596"/>
                  <a:pt x="2968702" y="1218596"/>
                  <a:pt x="2968702" y="1218596"/>
                </a:cubicBezTo>
                <a:cubicBezTo>
                  <a:pt x="2999357" y="1279909"/>
                  <a:pt x="2999357" y="1371878"/>
                  <a:pt x="2968702" y="1433192"/>
                </a:cubicBezTo>
                <a:cubicBezTo>
                  <a:pt x="2324957" y="2548321"/>
                  <a:pt x="2324957" y="2548321"/>
                  <a:pt x="2324957" y="2548321"/>
                </a:cubicBezTo>
                <a:cubicBezTo>
                  <a:pt x="2290471" y="2605803"/>
                  <a:pt x="2206170" y="2651787"/>
                  <a:pt x="2141030" y="2651787"/>
                </a:cubicBezTo>
                <a:lnTo>
                  <a:pt x="853538" y="2651787"/>
                </a:lnTo>
                <a:cubicBezTo>
                  <a:pt x="784566" y="2651787"/>
                  <a:pt x="700266" y="2605803"/>
                  <a:pt x="669612" y="2548321"/>
                </a:cubicBezTo>
                <a:cubicBezTo>
                  <a:pt x="25866" y="1433192"/>
                  <a:pt x="25866" y="1433192"/>
                  <a:pt x="25866" y="1433192"/>
                </a:cubicBezTo>
                <a:cubicBezTo>
                  <a:pt x="-8621" y="1371878"/>
                  <a:pt x="-8621" y="1279909"/>
                  <a:pt x="25866" y="1218596"/>
                </a:cubicBezTo>
                <a:cubicBezTo>
                  <a:pt x="669612" y="103466"/>
                  <a:pt x="669612" y="103466"/>
                  <a:pt x="669612" y="103466"/>
                </a:cubicBezTo>
                <a:cubicBezTo>
                  <a:pt x="700266" y="45985"/>
                  <a:pt x="784566" y="0"/>
                  <a:pt x="853538" y="0"/>
                </a:cubicBezTo>
                <a:close/>
              </a:path>
            </a:pathLst>
          </a:custGeom>
          <a:solidFill>
            <a:schemeClr val="tx1">
              <a:lumMod val="85000"/>
              <a:lumOff val="15000"/>
              <a:alpha val="50000"/>
            </a:schemeClr>
          </a:solidFill>
          <a:ln w="508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16" name="Group 15">
            <a:extLst>
              <a:ext uri="{FF2B5EF4-FFF2-40B4-BE49-F238E27FC236}">
                <a16:creationId xmlns:a16="http://schemas.microsoft.com/office/drawing/2014/main" xmlns="" id="{C770F868-28FE-4B38-8FC7-E9C841B837FA}"/>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5307830" y="567451"/>
            <a:ext cx="1128382" cy="847206"/>
            <a:chOff x="5307830" y="325570"/>
            <a:chExt cx="1128382" cy="847206"/>
          </a:xfrm>
        </p:grpSpPr>
        <p:sp>
          <p:nvSpPr>
            <p:cNvPr id="17" name="Freeform 5">
              <a:extLst>
                <a:ext uri="{FF2B5EF4-FFF2-40B4-BE49-F238E27FC236}">
                  <a16:creationId xmlns:a16="http://schemas.microsoft.com/office/drawing/2014/main" xmlns="" id="{3E5BF88F-B1F5-4A09-887A-B5CA246CACD0}"/>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5307830" y="577396"/>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18" name="Freeform 5">
              <a:extLst>
                <a:ext uri="{FF2B5EF4-FFF2-40B4-BE49-F238E27FC236}">
                  <a16:creationId xmlns:a16="http://schemas.microsoft.com/office/drawing/2014/main" xmlns="" id="{D8984A5C-991A-40D3-A4C9-7E0DCA2A7AA2}"/>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5885720" y="325570"/>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grpSp>
      <p:sp>
        <p:nvSpPr>
          <p:cNvPr id="3" name="Content Placeholder 2">
            <a:extLst>
              <a:ext uri="{FF2B5EF4-FFF2-40B4-BE49-F238E27FC236}">
                <a16:creationId xmlns:a16="http://schemas.microsoft.com/office/drawing/2014/main" xmlns="" id="{2467BF1E-55BD-4F80-B091-5EA233BEF040}"/>
              </a:ext>
            </a:extLst>
          </p:cNvPr>
          <p:cNvSpPr>
            <a:spLocks noGrp="1"/>
          </p:cNvSpPr>
          <p:nvPr>
            <p:ph idx="1"/>
          </p:nvPr>
        </p:nvSpPr>
        <p:spPr>
          <a:xfrm>
            <a:off x="965199" y="2912937"/>
            <a:ext cx="4741917" cy="3093546"/>
          </a:xfrm>
        </p:spPr>
        <p:txBody>
          <a:bodyPr>
            <a:normAutofit fontScale="92500" lnSpcReduction="10000"/>
          </a:bodyPr>
          <a:lstStyle/>
          <a:p>
            <a:pPr marL="0" indent="0">
              <a:buNone/>
            </a:pPr>
            <a:r>
              <a:rPr lang="en-US" sz="1500" b="1" dirty="0">
                <a:solidFill>
                  <a:schemeClr val="bg1"/>
                </a:solidFill>
              </a:rPr>
              <a:t> Merge with care. Take Action </a:t>
            </a:r>
          </a:p>
          <a:p>
            <a:r>
              <a:rPr lang="en-US" sz="1800" dirty="0">
                <a:solidFill>
                  <a:schemeClr val="bg1"/>
                </a:solidFill>
              </a:rPr>
              <a:t>Merging causes drivers to need to look in several directions at once. Merging onto busy roads make it difficult to find exactly the perfect place to slip into traffic. </a:t>
            </a:r>
          </a:p>
          <a:p>
            <a:r>
              <a:rPr lang="en-US" sz="1800" dirty="0">
                <a:solidFill>
                  <a:schemeClr val="bg1"/>
                </a:solidFill>
              </a:rPr>
              <a:t>Make sure you have adequate room to pull your vehicle into traffic to complete the maneuver. </a:t>
            </a:r>
          </a:p>
          <a:p>
            <a:r>
              <a:rPr lang="en-US" sz="1800" dirty="0">
                <a:solidFill>
                  <a:schemeClr val="bg1"/>
                </a:solidFill>
              </a:rPr>
              <a:t>When another driver trying to merge, attempt to get your vehicle out of the way, whether that means speeding up to give more room or dropping your speed to allow that driver into traffic. </a:t>
            </a:r>
          </a:p>
          <a:p>
            <a:endParaRPr lang="en-US" sz="1500" dirty="0">
              <a:solidFill>
                <a:schemeClr val="bg1"/>
              </a:solidFill>
            </a:endParaRPr>
          </a:p>
        </p:txBody>
      </p:sp>
      <p:sp>
        <p:nvSpPr>
          <p:cNvPr id="4" name="Footer Placeholder 3">
            <a:extLst>
              <a:ext uri="{FF2B5EF4-FFF2-40B4-BE49-F238E27FC236}">
                <a16:creationId xmlns:a16="http://schemas.microsoft.com/office/drawing/2014/main" xmlns="" id="{60A60868-31E6-4D77-9556-F6F27984DCDF}"/>
              </a:ext>
            </a:extLst>
          </p:cNvPr>
          <p:cNvSpPr>
            <a:spLocks noGrp="1"/>
          </p:cNvSpPr>
          <p:nvPr>
            <p:ph type="ftr" sz="quarter" idx="11"/>
          </p:nvPr>
        </p:nvSpPr>
        <p:spPr/>
        <p:txBody>
          <a:bodyPr/>
          <a:lstStyle/>
          <a:p>
            <a:r>
              <a:rPr lang="en-US"/>
              <a:t>ZROBINETTE 2020</a:t>
            </a:r>
          </a:p>
        </p:txBody>
      </p:sp>
    </p:spTree>
    <p:extLst>
      <p:ext uri="{BB962C8B-B14F-4D97-AF65-F5344CB8AC3E}">
        <p14:creationId xmlns:p14="http://schemas.microsoft.com/office/powerpoint/2010/main" val="6115252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446</Words>
  <Application>Microsoft Macintosh PowerPoint</Application>
  <PresentationFormat>Custom</PresentationFormat>
  <Paragraphs>74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AVOIDING A SIDESWIPE ACCIDENT</vt:lpstr>
      <vt:lpstr>Distracted driving. Distracted drivers, including those who text and drive, often drift outside their lanes. If another vehicle occupies the space in the lane they drift into, distracted drivers can cause a sideswipe collision.</vt:lpstr>
      <vt:lpstr>THE MERGE SIDESWIPE INCIDENT</vt:lpstr>
      <vt:lpstr>THE HIGH CLEARANCE VEHICLE SIDESWIPE</vt:lpstr>
      <vt:lpstr>Driver Behavior Can Predict Some Crashes</vt:lpstr>
      <vt:lpstr>PowerPoint Presentation</vt:lpstr>
      <vt:lpstr>Pay Attention to Habits</vt:lpstr>
      <vt:lpstr>THE BLIND SPOT SIDESWIPE</vt:lpstr>
      <vt:lpstr>The Merge Sideswipe Incident</vt:lpstr>
      <vt:lpstr>Avoid A Sideswipe or Merge Incident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AVOIDING A SIDESWIPE ACCIDENT</dc:title>
  <dc:creator>Zoe Robinette</dc:creator>
  <cp:lastModifiedBy>susan brodnax</cp:lastModifiedBy>
  <cp:revision>2</cp:revision>
  <dcterms:created xsi:type="dcterms:W3CDTF">2020-03-24T22:48:37Z</dcterms:created>
  <dcterms:modified xsi:type="dcterms:W3CDTF">2020-09-18T17:19:07Z</dcterms:modified>
</cp:coreProperties>
</file>