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345" r:id="rId3"/>
    <p:sldId id="341" r:id="rId4"/>
    <p:sldId id="296" r:id="rId5"/>
    <p:sldId id="315" r:id="rId6"/>
    <p:sldId id="327" r:id="rId7"/>
    <p:sldId id="317" r:id="rId8"/>
    <p:sldId id="318" r:id="rId9"/>
    <p:sldId id="326" r:id="rId10"/>
    <p:sldId id="290" r:id="rId11"/>
    <p:sldId id="328" r:id="rId12"/>
    <p:sldId id="344" r:id="rId13"/>
    <p:sldId id="337" r:id="rId14"/>
    <p:sldId id="340" r:id="rId15"/>
    <p:sldId id="338" r:id="rId16"/>
    <p:sldId id="346" r:id="rId17"/>
    <p:sldId id="259" r:id="rId18"/>
    <p:sldId id="325" r:id="rId19"/>
    <p:sldId id="330" r:id="rId20"/>
    <p:sldId id="262" r:id="rId21"/>
    <p:sldId id="263" r:id="rId22"/>
    <p:sldId id="264" r:id="rId23"/>
    <p:sldId id="339" r:id="rId24"/>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Keppler" initials="S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9035" autoAdjust="0"/>
  </p:normalViewPr>
  <p:slideViewPr>
    <p:cSldViewPr snapToGrid="0">
      <p:cViewPr varScale="1">
        <p:scale>
          <a:sx n="57" d="100"/>
          <a:sy n="57" d="100"/>
        </p:scale>
        <p:origin x="522"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dirty="0"/>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5F53040B-0B83-4EC6-8894-0D41BAF7BAE7}" type="datetimeFigureOut">
              <a:rPr lang="en-US" smtClean="0"/>
              <a:t>2/24/2020</a:t>
            </a:fld>
            <a:endParaRPr lang="en-US" dirty="0"/>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dirty="0"/>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4531DB05-F63A-4231-8EBF-AABEA7DD8C2A}" type="slidenum">
              <a:rPr lang="en-US" smtClean="0"/>
              <a:t>‹#›</a:t>
            </a:fld>
            <a:endParaRPr lang="en-US" dirty="0"/>
          </a:p>
        </p:txBody>
      </p:sp>
    </p:spTree>
    <p:extLst>
      <p:ext uri="{BB962C8B-B14F-4D97-AF65-F5344CB8AC3E}">
        <p14:creationId xmlns:p14="http://schemas.microsoft.com/office/powerpoint/2010/main" val="2238013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Gill &amp; Dave Kick it Off! </a:t>
            </a:r>
          </a:p>
          <a:p>
            <a:endParaRPr lang="en-US" dirty="0"/>
          </a:p>
          <a:p>
            <a:r>
              <a:rPr lang="en-US" dirty="0"/>
              <a:t>End of 3</a:t>
            </a:r>
            <a:r>
              <a:rPr lang="en-US" baseline="30000" dirty="0"/>
              <a:t>rd</a:t>
            </a:r>
            <a:r>
              <a:rPr lang="en-US" dirty="0"/>
              <a:t> Quarter!  </a:t>
            </a:r>
          </a:p>
        </p:txBody>
      </p:sp>
      <p:sp>
        <p:nvSpPr>
          <p:cNvPr id="4" name="Slide Number Placeholder 3"/>
          <p:cNvSpPr>
            <a:spLocks noGrp="1"/>
          </p:cNvSpPr>
          <p:nvPr>
            <p:ph type="sldNum" sz="quarter" idx="5"/>
          </p:nvPr>
        </p:nvSpPr>
        <p:spPr/>
        <p:txBody>
          <a:bodyPr/>
          <a:lstStyle/>
          <a:p>
            <a:fld id="{4531DB05-F63A-4231-8EBF-AABEA7DD8C2A}" type="slidenum">
              <a:rPr lang="en-US" smtClean="0"/>
              <a:t>1</a:t>
            </a:fld>
            <a:endParaRPr lang="en-US" dirty="0"/>
          </a:p>
        </p:txBody>
      </p:sp>
    </p:spTree>
    <p:extLst>
      <p:ext uri="{BB962C8B-B14F-4D97-AF65-F5344CB8AC3E}">
        <p14:creationId xmlns:p14="http://schemas.microsoft.com/office/powerpoint/2010/main" val="1048060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a:t>
            </a:r>
          </a:p>
          <a:p>
            <a:endParaRPr lang="en-US" dirty="0"/>
          </a:p>
          <a:p>
            <a:r>
              <a:rPr lang="en-US" dirty="0"/>
              <a:t>Hold the handrail.  Teach your children and grandchildren to hold the hand rails.</a:t>
            </a:r>
          </a:p>
          <a:p>
            <a:r>
              <a:rPr lang="en-US" dirty="0"/>
              <a:t>The other day a worker told me that as she was descending the stairs in the hospital she kept thinking about three points of contact. She also was thinking about germs, and the flu and was torn as to hold the rail or not.  </a:t>
            </a:r>
          </a:p>
          <a:p>
            <a:r>
              <a:rPr lang="en-US" dirty="0"/>
              <a:t>What would you advise her?</a:t>
            </a:r>
          </a:p>
          <a:p>
            <a:endParaRPr lang="en-US" dirty="0"/>
          </a:p>
          <a:p>
            <a:r>
              <a:rPr lang="en-US" dirty="0"/>
              <a:t>Slips Trips and Falls is the leading cause of injuries.</a:t>
            </a:r>
          </a:p>
        </p:txBody>
      </p:sp>
      <p:sp>
        <p:nvSpPr>
          <p:cNvPr id="4" name="Slide Number Placeholder 3"/>
          <p:cNvSpPr>
            <a:spLocks noGrp="1"/>
          </p:cNvSpPr>
          <p:nvPr>
            <p:ph type="sldNum" sz="quarter" idx="5"/>
          </p:nvPr>
        </p:nvSpPr>
        <p:spPr/>
        <p:txBody>
          <a:bodyPr/>
          <a:lstStyle/>
          <a:p>
            <a:fld id="{4531DB05-F63A-4231-8EBF-AABEA7DD8C2A}" type="slidenum">
              <a:rPr lang="en-US" smtClean="0"/>
              <a:t>10</a:t>
            </a:fld>
            <a:endParaRPr lang="en-US" dirty="0"/>
          </a:p>
        </p:txBody>
      </p:sp>
    </p:spTree>
    <p:extLst>
      <p:ext uri="{BB962C8B-B14F-4D97-AF65-F5344CB8AC3E}">
        <p14:creationId xmlns:p14="http://schemas.microsoft.com/office/powerpoint/2010/main" val="301465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a:t>
            </a:r>
          </a:p>
          <a:p>
            <a:endParaRPr lang="en-US" dirty="0"/>
          </a:p>
          <a:p>
            <a:r>
              <a:rPr lang="en-US" dirty="0"/>
              <a:t>Behavior. </a:t>
            </a:r>
          </a:p>
          <a:p>
            <a:r>
              <a:rPr lang="en-US" dirty="0"/>
              <a:t>Drills on the safe methods.</a:t>
            </a:r>
          </a:p>
          <a:p>
            <a:r>
              <a:rPr lang="en-US" dirty="0"/>
              <a:t>Workforce notification. </a:t>
            </a:r>
          </a:p>
          <a:p>
            <a:r>
              <a:rPr lang="en-US" dirty="0"/>
              <a:t>Safety messages.</a:t>
            </a:r>
          </a:p>
          <a:p>
            <a:r>
              <a:rPr lang="en-US" dirty="0"/>
              <a:t>Lead safety daily.</a:t>
            </a:r>
          </a:p>
          <a:p>
            <a:endParaRPr lang="en-US" dirty="0"/>
          </a:p>
          <a:p>
            <a:r>
              <a:rPr lang="en-US" dirty="0"/>
              <a:t>Hand off to Tim Taylor</a:t>
            </a:r>
          </a:p>
        </p:txBody>
      </p:sp>
      <p:sp>
        <p:nvSpPr>
          <p:cNvPr id="4" name="Slide Number Placeholder 3"/>
          <p:cNvSpPr>
            <a:spLocks noGrp="1"/>
          </p:cNvSpPr>
          <p:nvPr>
            <p:ph type="sldNum" sz="quarter" idx="5"/>
          </p:nvPr>
        </p:nvSpPr>
        <p:spPr/>
        <p:txBody>
          <a:bodyPr/>
          <a:lstStyle/>
          <a:p>
            <a:fld id="{4531DB05-F63A-4231-8EBF-AABEA7DD8C2A}" type="slidenum">
              <a:rPr lang="en-US" smtClean="0"/>
              <a:t>11</a:t>
            </a:fld>
            <a:endParaRPr lang="en-US" dirty="0"/>
          </a:p>
        </p:txBody>
      </p:sp>
    </p:spTree>
    <p:extLst>
      <p:ext uri="{BB962C8B-B14F-4D97-AF65-F5344CB8AC3E}">
        <p14:creationId xmlns:p14="http://schemas.microsoft.com/office/powerpoint/2010/main" val="68206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 hand off the next section to Tim Taylor:</a:t>
            </a:r>
          </a:p>
        </p:txBody>
      </p:sp>
      <p:sp>
        <p:nvSpPr>
          <p:cNvPr id="4" name="Slide Number Placeholder 3"/>
          <p:cNvSpPr>
            <a:spLocks noGrp="1"/>
          </p:cNvSpPr>
          <p:nvPr>
            <p:ph type="sldNum" sz="quarter" idx="5"/>
          </p:nvPr>
        </p:nvSpPr>
        <p:spPr/>
        <p:txBody>
          <a:bodyPr/>
          <a:lstStyle/>
          <a:p>
            <a:fld id="{4531DB05-F63A-4231-8EBF-AABEA7DD8C2A}" type="slidenum">
              <a:rPr lang="en-US" smtClean="0"/>
              <a:t>12</a:t>
            </a:fld>
            <a:endParaRPr lang="en-US" dirty="0"/>
          </a:p>
        </p:txBody>
      </p:sp>
    </p:spTree>
    <p:extLst>
      <p:ext uri="{BB962C8B-B14F-4D97-AF65-F5344CB8AC3E}">
        <p14:creationId xmlns:p14="http://schemas.microsoft.com/office/powerpoint/2010/main" val="1818999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 Taylor</a:t>
            </a:r>
          </a:p>
          <a:p>
            <a:endParaRPr lang="en-US" dirty="0"/>
          </a:p>
          <a:p>
            <a:r>
              <a:rPr lang="en-US" dirty="0"/>
              <a:t>Staying alert walking, working, climbing and driving.</a:t>
            </a:r>
          </a:p>
          <a:p>
            <a:r>
              <a:rPr lang="en-US" dirty="0"/>
              <a:t>4 of our reported injuries this policy period were also MVAs.</a:t>
            </a:r>
          </a:p>
        </p:txBody>
      </p:sp>
      <p:sp>
        <p:nvSpPr>
          <p:cNvPr id="4" name="Slide Number Placeholder 3"/>
          <p:cNvSpPr>
            <a:spLocks noGrp="1"/>
          </p:cNvSpPr>
          <p:nvPr>
            <p:ph type="sldNum" sz="quarter" idx="5"/>
          </p:nvPr>
        </p:nvSpPr>
        <p:spPr/>
        <p:txBody>
          <a:bodyPr/>
          <a:lstStyle/>
          <a:p>
            <a:fld id="{4531DB05-F63A-4231-8EBF-AABEA7DD8C2A}" type="slidenum">
              <a:rPr lang="en-US" smtClean="0"/>
              <a:t>13</a:t>
            </a:fld>
            <a:endParaRPr lang="en-US" dirty="0"/>
          </a:p>
        </p:txBody>
      </p:sp>
    </p:spTree>
    <p:extLst>
      <p:ext uri="{BB962C8B-B14F-4D97-AF65-F5344CB8AC3E}">
        <p14:creationId xmlns:p14="http://schemas.microsoft.com/office/powerpoint/2010/main" val="2468535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 Taylor:</a:t>
            </a:r>
          </a:p>
          <a:p>
            <a:endParaRPr lang="en-US" dirty="0"/>
          </a:p>
          <a:p>
            <a:r>
              <a:rPr lang="en-US" dirty="0"/>
              <a:t>Blind spots. Being aware of surroundings. Sideswipes.</a:t>
            </a:r>
          </a:p>
          <a:p>
            <a:r>
              <a:rPr lang="en-US" dirty="0"/>
              <a:t>Talk about over sized vehicles and how that affects the driver blind spots; seeing cars beside them etc.</a:t>
            </a:r>
          </a:p>
        </p:txBody>
      </p:sp>
      <p:sp>
        <p:nvSpPr>
          <p:cNvPr id="4" name="Slide Number Placeholder 3"/>
          <p:cNvSpPr>
            <a:spLocks noGrp="1"/>
          </p:cNvSpPr>
          <p:nvPr>
            <p:ph type="sldNum" sz="quarter" idx="5"/>
          </p:nvPr>
        </p:nvSpPr>
        <p:spPr/>
        <p:txBody>
          <a:bodyPr/>
          <a:lstStyle/>
          <a:p>
            <a:fld id="{4531DB05-F63A-4231-8EBF-AABEA7DD8C2A}" type="slidenum">
              <a:rPr lang="en-US" smtClean="0"/>
              <a:t>14</a:t>
            </a:fld>
            <a:endParaRPr lang="en-US" dirty="0"/>
          </a:p>
        </p:txBody>
      </p:sp>
    </p:spTree>
    <p:extLst>
      <p:ext uri="{BB962C8B-B14F-4D97-AF65-F5344CB8AC3E}">
        <p14:creationId xmlns:p14="http://schemas.microsoft.com/office/powerpoint/2010/main" val="178011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 Taylor: </a:t>
            </a:r>
          </a:p>
          <a:p>
            <a:endParaRPr lang="en-US" dirty="0"/>
          </a:p>
          <a:p>
            <a:r>
              <a:rPr lang="en-US" dirty="0"/>
              <a:t>The Federal Motor Carrier Safety Administration put the rules out on use of mobile phones and being ticketed for an offense can be expensive.</a:t>
            </a:r>
          </a:p>
          <a:p>
            <a:r>
              <a:rPr lang="en-US" dirty="0"/>
              <a:t>This distraction can be deadly.</a:t>
            </a:r>
          </a:p>
          <a:p>
            <a:r>
              <a:rPr lang="en-US" dirty="0"/>
              <a:t>Discuss the Dallas team’s cell phone policy.</a:t>
            </a:r>
          </a:p>
        </p:txBody>
      </p:sp>
      <p:sp>
        <p:nvSpPr>
          <p:cNvPr id="4" name="Slide Number Placeholder 3"/>
          <p:cNvSpPr>
            <a:spLocks noGrp="1"/>
          </p:cNvSpPr>
          <p:nvPr>
            <p:ph type="sldNum" sz="quarter" idx="5"/>
          </p:nvPr>
        </p:nvSpPr>
        <p:spPr/>
        <p:txBody>
          <a:bodyPr/>
          <a:lstStyle/>
          <a:p>
            <a:fld id="{4531DB05-F63A-4231-8EBF-AABEA7DD8C2A}" type="slidenum">
              <a:rPr lang="en-US" smtClean="0"/>
              <a:t>15</a:t>
            </a:fld>
            <a:endParaRPr lang="en-US" dirty="0"/>
          </a:p>
        </p:txBody>
      </p:sp>
    </p:spTree>
    <p:extLst>
      <p:ext uri="{BB962C8B-B14F-4D97-AF65-F5344CB8AC3E}">
        <p14:creationId xmlns:p14="http://schemas.microsoft.com/office/powerpoint/2010/main" val="3470521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 – cannot wait to hear. </a:t>
            </a:r>
          </a:p>
        </p:txBody>
      </p:sp>
      <p:sp>
        <p:nvSpPr>
          <p:cNvPr id="4" name="Slide Number Placeholder 3"/>
          <p:cNvSpPr>
            <a:spLocks noGrp="1"/>
          </p:cNvSpPr>
          <p:nvPr>
            <p:ph type="sldNum" sz="quarter" idx="5"/>
          </p:nvPr>
        </p:nvSpPr>
        <p:spPr/>
        <p:txBody>
          <a:bodyPr/>
          <a:lstStyle/>
          <a:p>
            <a:fld id="{4531DB05-F63A-4231-8EBF-AABEA7DD8C2A}" type="slidenum">
              <a:rPr lang="en-US" smtClean="0"/>
              <a:t>16</a:t>
            </a:fld>
            <a:endParaRPr lang="en-US" dirty="0"/>
          </a:p>
        </p:txBody>
      </p:sp>
    </p:spTree>
    <p:extLst>
      <p:ext uri="{BB962C8B-B14F-4D97-AF65-F5344CB8AC3E}">
        <p14:creationId xmlns:p14="http://schemas.microsoft.com/office/powerpoint/2010/main" val="633260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a:t>
            </a:r>
          </a:p>
          <a:p>
            <a:endParaRPr lang="en-US" dirty="0"/>
          </a:p>
          <a:p>
            <a:r>
              <a:rPr lang="en-US" dirty="0"/>
              <a:t>Blind spot merges/lane changes/even parking or moving automobiles contribute to incidents/injuries. How do over size vehicles blind spots affect driving in tight spaces? How do you correct for that confounder?</a:t>
            </a:r>
          </a:p>
        </p:txBody>
      </p:sp>
      <p:sp>
        <p:nvSpPr>
          <p:cNvPr id="4" name="Slide Number Placeholder 3"/>
          <p:cNvSpPr>
            <a:spLocks noGrp="1"/>
          </p:cNvSpPr>
          <p:nvPr>
            <p:ph type="sldNum" sz="quarter" idx="5"/>
          </p:nvPr>
        </p:nvSpPr>
        <p:spPr/>
        <p:txBody>
          <a:bodyPr/>
          <a:lstStyle/>
          <a:p>
            <a:fld id="{4531DB05-F63A-4231-8EBF-AABEA7DD8C2A}" type="slidenum">
              <a:rPr lang="en-US" smtClean="0"/>
              <a:t>17</a:t>
            </a:fld>
            <a:endParaRPr lang="en-US" dirty="0"/>
          </a:p>
        </p:txBody>
      </p:sp>
    </p:spTree>
    <p:extLst>
      <p:ext uri="{BB962C8B-B14F-4D97-AF65-F5344CB8AC3E}">
        <p14:creationId xmlns:p14="http://schemas.microsoft.com/office/powerpoint/2010/main" val="1180916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 – Brett’s Facility  - she didn’t see the truck – blind spot?  On the right side of the screen that is the actual report from the packet.</a:t>
            </a:r>
          </a:p>
        </p:txBody>
      </p:sp>
      <p:sp>
        <p:nvSpPr>
          <p:cNvPr id="4" name="Slide Number Placeholder 3"/>
          <p:cNvSpPr>
            <a:spLocks noGrp="1"/>
          </p:cNvSpPr>
          <p:nvPr>
            <p:ph type="sldNum" sz="quarter" idx="5"/>
          </p:nvPr>
        </p:nvSpPr>
        <p:spPr/>
        <p:txBody>
          <a:bodyPr/>
          <a:lstStyle/>
          <a:p>
            <a:fld id="{4531DB05-F63A-4231-8EBF-AABEA7DD8C2A}" type="slidenum">
              <a:rPr lang="en-US" smtClean="0"/>
              <a:t>18</a:t>
            </a:fld>
            <a:endParaRPr lang="en-US" dirty="0"/>
          </a:p>
        </p:txBody>
      </p:sp>
    </p:spTree>
    <p:extLst>
      <p:ext uri="{BB962C8B-B14F-4D97-AF65-F5344CB8AC3E}">
        <p14:creationId xmlns:p14="http://schemas.microsoft.com/office/powerpoint/2010/main" val="3091751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 time.</a:t>
            </a:r>
          </a:p>
          <a:p>
            <a:endParaRPr lang="en-US" dirty="0"/>
          </a:p>
          <a:p>
            <a:endParaRPr lang="en-US" dirty="0"/>
          </a:p>
        </p:txBody>
      </p:sp>
      <p:sp>
        <p:nvSpPr>
          <p:cNvPr id="4" name="Slide Number Placeholder 3"/>
          <p:cNvSpPr>
            <a:spLocks noGrp="1"/>
          </p:cNvSpPr>
          <p:nvPr>
            <p:ph type="sldNum" sz="quarter" idx="5"/>
          </p:nvPr>
        </p:nvSpPr>
        <p:spPr/>
        <p:txBody>
          <a:bodyPr/>
          <a:lstStyle/>
          <a:p>
            <a:fld id="{4531DB05-F63A-4231-8EBF-AABEA7DD8C2A}" type="slidenum">
              <a:rPr lang="en-US" smtClean="0"/>
              <a:t>19</a:t>
            </a:fld>
            <a:endParaRPr lang="en-US" dirty="0"/>
          </a:p>
        </p:txBody>
      </p:sp>
    </p:spTree>
    <p:extLst>
      <p:ext uri="{BB962C8B-B14F-4D97-AF65-F5344CB8AC3E}">
        <p14:creationId xmlns:p14="http://schemas.microsoft.com/office/powerpoint/2010/main" val="2862681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a:t>
            </a:r>
          </a:p>
        </p:txBody>
      </p:sp>
      <p:sp>
        <p:nvSpPr>
          <p:cNvPr id="4" name="Slide Number Placeholder 3"/>
          <p:cNvSpPr>
            <a:spLocks noGrp="1"/>
          </p:cNvSpPr>
          <p:nvPr>
            <p:ph type="sldNum" sz="quarter" idx="5"/>
          </p:nvPr>
        </p:nvSpPr>
        <p:spPr/>
        <p:txBody>
          <a:bodyPr/>
          <a:lstStyle/>
          <a:p>
            <a:fld id="{4531DB05-F63A-4231-8EBF-AABEA7DD8C2A}" type="slidenum">
              <a:rPr lang="en-US" smtClean="0"/>
              <a:t>2</a:t>
            </a:fld>
            <a:endParaRPr lang="en-US" dirty="0"/>
          </a:p>
        </p:txBody>
      </p:sp>
    </p:spTree>
    <p:extLst>
      <p:ext uri="{BB962C8B-B14F-4D97-AF65-F5344CB8AC3E}">
        <p14:creationId xmlns:p14="http://schemas.microsoft.com/office/powerpoint/2010/main" val="1687534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 Behavior – Iron Man – Seasoned pro being doing this all my life driver – when individuals get away with a bad behavior with no incident in reinforces the bad behavior and just like an automotive engine there is a mean time loss to failure; research shows that a high percent of vehicle accidents happen to the older driver; it is not so much the driver errored, but the driver had reinforced bad behavior over time.</a:t>
            </a:r>
          </a:p>
        </p:txBody>
      </p:sp>
      <p:sp>
        <p:nvSpPr>
          <p:cNvPr id="4" name="Slide Number Placeholder 3"/>
          <p:cNvSpPr>
            <a:spLocks noGrp="1"/>
          </p:cNvSpPr>
          <p:nvPr>
            <p:ph type="sldNum" sz="quarter" idx="5"/>
          </p:nvPr>
        </p:nvSpPr>
        <p:spPr/>
        <p:txBody>
          <a:bodyPr/>
          <a:lstStyle/>
          <a:p>
            <a:fld id="{4531DB05-F63A-4231-8EBF-AABEA7DD8C2A}" type="slidenum">
              <a:rPr lang="en-US" smtClean="0"/>
              <a:t>20</a:t>
            </a:fld>
            <a:endParaRPr lang="en-US" dirty="0"/>
          </a:p>
        </p:txBody>
      </p:sp>
    </p:spTree>
    <p:extLst>
      <p:ext uri="{BB962C8B-B14F-4D97-AF65-F5344CB8AC3E}">
        <p14:creationId xmlns:p14="http://schemas.microsoft.com/office/powerpoint/2010/main" val="4095778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a:t>
            </a:r>
          </a:p>
          <a:p>
            <a:endParaRPr lang="en-US" dirty="0"/>
          </a:p>
          <a:p>
            <a:r>
              <a:rPr lang="en-US" dirty="0"/>
              <a:t>The # one violation [bad behavior with the highest probability of crash is Failure to use or improper use of turn signals.</a:t>
            </a:r>
          </a:p>
          <a:p>
            <a:endParaRPr lang="en-US" dirty="0"/>
          </a:p>
          <a:p>
            <a:r>
              <a:rPr lang="en-US" dirty="0"/>
              <a:t>This behavior prediction model is not just for auto mobile incidents/accidents this holds true for individuals in all safe work methods.  Bad habits will evidently lead to an incident/accident.  Lifting improperly.  Working at a desk that is not setup properly.  Walking and talking on the mobile phone.  Not using handrails up and down steps.</a:t>
            </a:r>
          </a:p>
          <a:p>
            <a:endParaRPr lang="en-US" dirty="0"/>
          </a:p>
          <a:p>
            <a:endParaRPr lang="en-US" dirty="0"/>
          </a:p>
        </p:txBody>
      </p:sp>
      <p:sp>
        <p:nvSpPr>
          <p:cNvPr id="4" name="Slide Number Placeholder 3"/>
          <p:cNvSpPr>
            <a:spLocks noGrp="1"/>
          </p:cNvSpPr>
          <p:nvPr>
            <p:ph type="sldNum" sz="quarter" idx="5"/>
          </p:nvPr>
        </p:nvSpPr>
        <p:spPr/>
        <p:txBody>
          <a:bodyPr/>
          <a:lstStyle/>
          <a:p>
            <a:fld id="{4531DB05-F63A-4231-8EBF-AABEA7DD8C2A}" type="slidenum">
              <a:rPr lang="en-US" smtClean="0"/>
              <a:t>21</a:t>
            </a:fld>
            <a:endParaRPr lang="en-US" dirty="0"/>
          </a:p>
        </p:txBody>
      </p:sp>
    </p:spTree>
    <p:extLst>
      <p:ext uri="{BB962C8B-B14F-4D97-AF65-F5344CB8AC3E}">
        <p14:creationId xmlns:p14="http://schemas.microsoft.com/office/powerpoint/2010/main" val="4285161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a:t>
            </a:r>
          </a:p>
          <a:p>
            <a:endParaRPr lang="en-US" dirty="0"/>
          </a:p>
          <a:p>
            <a:r>
              <a:rPr lang="en-US" dirty="0"/>
              <a:t>In review, safety is an all encompassing process.</a:t>
            </a:r>
          </a:p>
          <a:p>
            <a:r>
              <a:rPr lang="en-US" dirty="0"/>
              <a:t>Do you use a chair instead of a ladder to reach the top shelf?</a:t>
            </a:r>
          </a:p>
          <a:p>
            <a:r>
              <a:rPr lang="en-US" dirty="0"/>
              <a:t>Do you rush down stairs while talking on your mobile?</a:t>
            </a:r>
          </a:p>
          <a:p>
            <a:r>
              <a:rPr lang="en-US" dirty="0"/>
              <a:t>Do you cross across the parking lot outside of the marked walking path?</a:t>
            </a:r>
          </a:p>
          <a:p>
            <a:r>
              <a:rPr lang="en-US" dirty="0"/>
              <a:t>Do you look at your mobile while walking?</a:t>
            </a:r>
          </a:p>
          <a:p>
            <a:r>
              <a:rPr lang="en-US" dirty="0"/>
              <a:t>Do you drive your personal vehicle and look at your mobile?</a:t>
            </a:r>
          </a:p>
          <a:p>
            <a:r>
              <a:rPr lang="en-US" dirty="0"/>
              <a:t>Do you practice the principles of safety without fail?</a:t>
            </a:r>
          </a:p>
          <a:p>
            <a:endParaRPr lang="en-US" dirty="0"/>
          </a:p>
          <a:p>
            <a:r>
              <a:rPr lang="en-US" dirty="0"/>
              <a:t>Make it a habit to work safe. </a:t>
            </a:r>
          </a:p>
        </p:txBody>
      </p:sp>
      <p:sp>
        <p:nvSpPr>
          <p:cNvPr id="4" name="Slide Number Placeholder 3"/>
          <p:cNvSpPr>
            <a:spLocks noGrp="1"/>
          </p:cNvSpPr>
          <p:nvPr>
            <p:ph type="sldNum" sz="quarter" idx="5"/>
          </p:nvPr>
        </p:nvSpPr>
        <p:spPr/>
        <p:txBody>
          <a:bodyPr/>
          <a:lstStyle/>
          <a:p>
            <a:fld id="{4531DB05-F63A-4231-8EBF-AABEA7DD8C2A}" type="slidenum">
              <a:rPr lang="en-US" smtClean="0"/>
              <a:t>22</a:t>
            </a:fld>
            <a:endParaRPr lang="en-US" dirty="0"/>
          </a:p>
        </p:txBody>
      </p:sp>
    </p:spTree>
    <p:extLst>
      <p:ext uri="{BB962C8B-B14F-4D97-AF65-F5344CB8AC3E}">
        <p14:creationId xmlns:p14="http://schemas.microsoft.com/office/powerpoint/2010/main" val="2478260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a:t>
            </a:r>
          </a:p>
          <a:p>
            <a:endParaRPr lang="en-US" dirty="0"/>
          </a:p>
          <a:p>
            <a:r>
              <a:rPr lang="en-US" dirty="0"/>
              <a:t>Repeat the safety tips: </a:t>
            </a:r>
          </a:p>
          <a:p>
            <a:endParaRPr lang="en-US" dirty="0"/>
          </a:p>
          <a:p>
            <a:r>
              <a:rPr lang="en-US" dirty="0"/>
              <a:t>The team has done a remarkable job in mitigating risk.  </a:t>
            </a:r>
          </a:p>
          <a:p>
            <a:r>
              <a:rPr lang="en-US" dirty="0"/>
              <a:t>The challenge now is to continue to stay motivated toward the goal.</a:t>
            </a:r>
          </a:p>
          <a:p>
            <a:r>
              <a:rPr lang="en-US" dirty="0"/>
              <a:t>The challenge is to participate fully in the process to increase your motivation.</a:t>
            </a:r>
          </a:p>
          <a:p>
            <a:r>
              <a:rPr lang="en-US" dirty="0"/>
              <a:t>The challenge is to inspire others with your behaviors and drive toward the goal.</a:t>
            </a:r>
          </a:p>
          <a:p>
            <a:r>
              <a:rPr lang="en-US" dirty="0"/>
              <a:t>You have one quarter left in this policy year to drive safety and make this a winning year for your employee group, your district and your organization.</a:t>
            </a:r>
          </a:p>
          <a:p>
            <a:endParaRPr lang="en-US" dirty="0"/>
          </a:p>
          <a:p>
            <a:r>
              <a:rPr lang="en-US" dirty="0"/>
              <a:t>Target Zero</a:t>
            </a:r>
          </a:p>
          <a:p>
            <a:endParaRPr lang="en-US" dirty="0"/>
          </a:p>
          <a:p>
            <a:endParaRPr lang="en-US" dirty="0"/>
          </a:p>
          <a:p>
            <a:endParaRPr lang="en-US" dirty="0"/>
          </a:p>
          <a:p>
            <a:endParaRPr lang="en-US" dirty="0"/>
          </a:p>
          <a:p>
            <a:endParaRPr lang="en-US" dirty="0"/>
          </a:p>
          <a:p>
            <a:r>
              <a:rPr lang="en-US" dirty="0"/>
              <a:t>Continue to strive for safety excellence.</a:t>
            </a:r>
          </a:p>
          <a:p>
            <a:r>
              <a:rPr lang="en-US" dirty="0"/>
              <a:t>Excellence is the result of inseparable operations and employee health and safety leadership.  </a:t>
            </a:r>
          </a:p>
          <a:p>
            <a:endParaRPr lang="en-US" dirty="0"/>
          </a:p>
        </p:txBody>
      </p:sp>
      <p:sp>
        <p:nvSpPr>
          <p:cNvPr id="4" name="Slide Number Placeholder 3"/>
          <p:cNvSpPr>
            <a:spLocks noGrp="1"/>
          </p:cNvSpPr>
          <p:nvPr>
            <p:ph type="sldNum" sz="quarter" idx="5"/>
          </p:nvPr>
        </p:nvSpPr>
        <p:spPr/>
        <p:txBody>
          <a:bodyPr/>
          <a:lstStyle/>
          <a:p>
            <a:fld id="{4531DB05-F63A-4231-8EBF-AABEA7DD8C2A}" type="slidenum">
              <a:rPr lang="en-US" smtClean="0"/>
              <a:t>23</a:t>
            </a:fld>
            <a:endParaRPr lang="en-US" dirty="0"/>
          </a:p>
        </p:txBody>
      </p:sp>
    </p:spTree>
    <p:extLst>
      <p:ext uri="{BB962C8B-B14F-4D97-AF65-F5344CB8AC3E}">
        <p14:creationId xmlns:p14="http://schemas.microsoft.com/office/powerpoint/2010/main" val="2456076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a:t>
            </a:r>
          </a:p>
          <a:p>
            <a:endParaRPr lang="en-US" dirty="0"/>
          </a:p>
          <a:p>
            <a:r>
              <a:rPr lang="en-US" dirty="0"/>
              <a:t>Not only is it the right thing to do;  it satisfied the California Code of Regulations Title 8 Section 3203.  All that has been implemented including the weekly calls and monthly training satisfy the regulations. Most importantly they are simply the right thing to do.  (As we say, when you satisfy the CCR any other state in the org is covered:)</a:t>
            </a:r>
          </a:p>
          <a:p>
            <a:pPr marL="174245" indent="-174245">
              <a:buFont typeface="Arial" panose="020B0604020202020204" pitchFamily="34" charset="0"/>
              <a:buChar char="•"/>
            </a:pPr>
            <a:r>
              <a:rPr lang="en-US" dirty="0"/>
              <a:t>All the processes you have implemented with your teams, the safety trainings that we conduct are those required to abate the unsafe conditions trending in the organization.  </a:t>
            </a:r>
          </a:p>
          <a:p>
            <a:pPr marL="174245" indent="-174245">
              <a:buFont typeface="Arial" panose="020B0604020202020204" pitchFamily="34" charset="0"/>
              <a:buChar char="•"/>
            </a:pPr>
            <a:r>
              <a:rPr lang="en-US" dirty="0"/>
              <a:t>You signed the management commitment and that signed document hangs in the corporate office.</a:t>
            </a:r>
          </a:p>
          <a:p>
            <a:pPr marL="174245" indent="-174245">
              <a:buFont typeface="Arial" panose="020B0604020202020204" pitchFamily="34" charset="0"/>
              <a:buChar char="•"/>
            </a:pPr>
            <a:r>
              <a:rPr lang="en-US" dirty="0"/>
              <a:t>You have the system refined that you use to communicate with the employees.</a:t>
            </a:r>
          </a:p>
          <a:p>
            <a:pPr marL="174245" indent="-174245">
              <a:buFont typeface="Arial" panose="020B0604020202020204" pitchFamily="34" charset="0"/>
              <a:buChar char="•"/>
            </a:pPr>
            <a:r>
              <a:rPr lang="en-US" dirty="0"/>
              <a:t>Ensure that you are documenting the training you conduct and keep it in your safety binders.</a:t>
            </a:r>
          </a:p>
          <a:p>
            <a:endParaRPr lang="en-US" dirty="0"/>
          </a:p>
          <a:p>
            <a:r>
              <a:rPr lang="en-US" dirty="0"/>
              <a:t>Let’s look at some of the training we should be doing now as an organization around incidents experienced this policy period.</a:t>
            </a:r>
          </a:p>
          <a:p>
            <a:endParaRPr lang="en-US" dirty="0"/>
          </a:p>
          <a:p>
            <a:endParaRPr lang="en-US" dirty="0"/>
          </a:p>
        </p:txBody>
      </p:sp>
      <p:sp>
        <p:nvSpPr>
          <p:cNvPr id="4" name="Slide Number Placeholder 3"/>
          <p:cNvSpPr>
            <a:spLocks noGrp="1"/>
          </p:cNvSpPr>
          <p:nvPr>
            <p:ph type="sldNum" sz="quarter" idx="5"/>
          </p:nvPr>
        </p:nvSpPr>
        <p:spPr/>
        <p:txBody>
          <a:bodyPr/>
          <a:lstStyle/>
          <a:p>
            <a:fld id="{4531DB05-F63A-4231-8EBF-AABEA7DD8C2A}" type="slidenum">
              <a:rPr lang="en-US" smtClean="0"/>
              <a:t>3</a:t>
            </a:fld>
            <a:endParaRPr lang="en-US" dirty="0"/>
          </a:p>
        </p:txBody>
      </p:sp>
    </p:spTree>
    <p:extLst>
      <p:ext uri="{BB962C8B-B14F-4D97-AF65-F5344CB8AC3E}">
        <p14:creationId xmlns:p14="http://schemas.microsoft.com/office/powerpoint/2010/main" val="2633291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6DAF8E38-5959-4E6B-A090-7AD1D0FC41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5060" indent="-290408" eaLnBrk="0" hangingPunct="0">
              <a:defRPr>
                <a:solidFill>
                  <a:schemeClr val="tx1"/>
                </a:solidFill>
                <a:latin typeface="Arial" panose="020B0604020202020204" pitchFamily="34" charset="0"/>
              </a:defRPr>
            </a:lvl2pPr>
            <a:lvl3pPr marL="1161631" indent="-232326" eaLnBrk="0" hangingPunct="0">
              <a:defRPr>
                <a:solidFill>
                  <a:schemeClr val="tx1"/>
                </a:solidFill>
                <a:latin typeface="Arial" panose="020B0604020202020204" pitchFamily="34" charset="0"/>
              </a:defRPr>
            </a:lvl3pPr>
            <a:lvl4pPr marL="1626283" indent="-232326" eaLnBrk="0" hangingPunct="0">
              <a:defRPr>
                <a:solidFill>
                  <a:schemeClr val="tx1"/>
                </a:solidFill>
                <a:latin typeface="Arial" panose="020B0604020202020204" pitchFamily="34" charset="0"/>
              </a:defRPr>
            </a:lvl4pPr>
            <a:lvl5pPr marL="2090936" indent="-232326" eaLnBrk="0" hangingPunct="0">
              <a:defRPr>
                <a:solidFill>
                  <a:schemeClr val="tx1"/>
                </a:solidFill>
                <a:latin typeface="Arial" panose="020B0604020202020204" pitchFamily="34" charset="0"/>
              </a:defRPr>
            </a:lvl5pPr>
            <a:lvl6pPr marL="2555588" indent="-232326" eaLnBrk="0" fontAlgn="base" hangingPunct="0">
              <a:spcBef>
                <a:spcPct val="0"/>
              </a:spcBef>
              <a:spcAft>
                <a:spcPct val="0"/>
              </a:spcAft>
              <a:defRPr>
                <a:solidFill>
                  <a:schemeClr val="tx1"/>
                </a:solidFill>
                <a:latin typeface="Arial" panose="020B0604020202020204" pitchFamily="34" charset="0"/>
              </a:defRPr>
            </a:lvl6pPr>
            <a:lvl7pPr marL="3020240" indent="-232326" eaLnBrk="0" fontAlgn="base" hangingPunct="0">
              <a:spcBef>
                <a:spcPct val="0"/>
              </a:spcBef>
              <a:spcAft>
                <a:spcPct val="0"/>
              </a:spcAft>
              <a:defRPr>
                <a:solidFill>
                  <a:schemeClr val="tx1"/>
                </a:solidFill>
                <a:latin typeface="Arial" panose="020B0604020202020204" pitchFamily="34" charset="0"/>
              </a:defRPr>
            </a:lvl7pPr>
            <a:lvl8pPr marL="3484893" indent="-232326" eaLnBrk="0" fontAlgn="base" hangingPunct="0">
              <a:spcBef>
                <a:spcPct val="0"/>
              </a:spcBef>
              <a:spcAft>
                <a:spcPct val="0"/>
              </a:spcAft>
              <a:defRPr>
                <a:solidFill>
                  <a:schemeClr val="tx1"/>
                </a:solidFill>
                <a:latin typeface="Arial" panose="020B0604020202020204" pitchFamily="34" charset="0"/>
              </a:defRPr>
            </a:lvl8pPr>
            <a:lvl9pPr marL="3949545" indent="-23232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C99C5D-5F02-4A80-8F95-84D0AAB12158}" type="slidenum">
              <a:rPr lang="en-US" altLang="en-US"/>
              <a:pPr eaLnBrk="1" hangingPunct="1"/>
              <a:t>4</a:t>
            </a:fld>
            <a:endParaRPr lang="en-US" altLang="en-US" dirty="0"/>
          </a:p>
        </p:txBody>
      </p:sp>
      <p:sp>
        <p:nvSpPr>
          <p:cNvPr id="52227" name="Rectangle 2">
            <a:extLst>
              <a:ext uri="{FF2B5EF4-FFF2-40B4-BE49-F238E27FC236}">
                <a16:creationId xmlns:a16="http://schemas.microsoft.com/office/drawing/2014/main" id="{870FBA48-0F38-45A5-9036-2BE068A883D4}"/>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F06B997D-F1A2-4D70-A03D-8F12B9521D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Dave:</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The second leading cause of reported injuries was Slips, Trips and Falls this year. The Root Cause was identified by the respective safety committees as ‘Employee Not Paying Attention”  in nearly 100% of the claims. Let’s Pay attention to that and focus on it.</a:t>
            </a:r>
            <a:endParaRPr lang="en-US" altLang="en-US" dirty="0">
              <a:solidFill>
                <a:srgbClr val="FF0066"/>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F6E76258-C509-45AC-AD46-3AD32F3881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5060" indent="-290408" eaLnBrk="0" hangingPunct="0">
              <a:defRPr>
                <a:solidFill>
                  <a:schemeClr val="tx1"/>
                </a:solidFill>
                <a:latin typeface="Arial" panose="020B0604020202020204" pitchFamily="34" charset="0"/>
              </a:defRPr>
            </a:lvl2pPr>
            <a:lvl3pPr marL="1161631" indent="-232326" eaLnBrk="0" hangingPunct="0">
              <a:defRPr>
                <a:solidFill>
                  <a:schemeClr val="tx1"/>
                </a:solidFill>
                <a:latin typeface="Arial" panose="020B0604020202020204" pitchFamily="34" charset="0"/>
              </a:defRPr>
            </a:lvl3pPr>
            <a:lvl4pPr marL="1626283" indent="-232326" eaLnBrk="0" hangingPunct="0">
              <a:defRPr>
                <a:solidFill>
                  <a:schemeClr val="tx1"/>
                </a:solidFill>
                <a:latin typeface="Arial" panose="020B0604020202020204" pitchFamily="34" charset="0"/>
              </a:defRPr>
            </a:lvl4pPr>
            <a:lvl5pPr marL="2090936" indent="-232326" eaLnBrk="0" hangingPunct="0">
              <a:defRPr>
                <a:solidFill>
                  <a:schemeClr val="tx1"/>
                </a:solidFill>
                <a:latin typeface="Arial" panose="020B0604020202020204" pitchFamily="34" charset="0"/>
              </a:defRPr>
            </a:lvl5pPr>
            <a:lvl6pPr marL="2555588" indent="-232326" eaLnBrk="0" fontAlgn="base" hangingPunct="0">
              <a:spcBef>
                <a:spcPct val="0"/>
              </a:spcBef>
              <a:spcAft>
                <a:spcPct val="0"/>
              </a:spcAft>
              <a:defRPr>
                <a:solidFill>
                  <a:schemeClr val="tx1"/>
                </a:solidFill>
                <a:latin typeface="Arial" panose="020B0604020202020204" pitchFamily="34" charset="0"/>
              </a:defRPr>
            </a:lvl6pPr>
            <a:lvl7pPr marL="3020240" indent="-232326" eaLnBrk="0" fontAlgn="base" hangingPunct="0">
              <a:spcBef>
                <a:spcPct val="0"/>
              </a:spcBef>
              <a:spcAft>
                <a:spcPct val="0"/>
              </a:spcAft>
              <a:defRPr>
                <a:solidFill>
                  <a:schemeClr val="tx1"/>
                </a:solidFill>
                <a:latin typeface="Arial" panose="020B0604020202020204" pitchFamily="34" charset="0"/>
              </a:defRPr>
            </a:lvl7pPr>
            <a:lvl8pPr marL="3484893" indent="-232326" eaLnBrk="0" fontAlgn="base" hangingPunct="0">
              <a:spcBef>
                <a:spcPct val="0"/>
              </a:spcBef>
              <a:spcAft>
                <a:spcPct val="0"/>
              </a:spcAft>
              <a:defRPr>
                <a:solidFill>
                  <a:schemeClr val="tx1"/>
                </a:solidFill>
                <a:latin typeface="Arial" panose="020B0604020202020204" pitchFamily="34" charset="0"/>
              </a:defRPr>
            </a:lvl8pPr>
            <a:lvl9pPr marL="3949545" indent="-23232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35CE999-BD11-45AD-B2A7-6696C9D61203}" type="slidenum">
              <a:rPr lang="en-US" altLang="en-US"/>
              <a:pPr eaLnBrk="1" hangingPunct="1"/>
              <a:t>5</a:t>
            </a:fld>
            <a:endParaRPr lang="en-US" altLang="en-US" dirty="0"/>
          </a:p>
        </p:txBody>
      </p:sp>
      <p:sp>
        <p:nvSpPr>
          <p:cNvPr id="56323" name="Rectangle 2">
            <a:extLst>
              <a:ext uri="{FF2B5EF4-FFF2-40B4-BE49-F238E27FC236}">
                <a16:creationId xmlns:a16="http://schemas.microsoft.com/office/drawing/2014/main" id="{F014637C-D499-4E77-A660-F0D6B46ECEA8}"/>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BBE791C1-0A66-44F9-B09D-FBB0809EDE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a:latin typeface="Arial" panose="020B0604020202020204" pitchFamily="34" charset="0"/>
              </a:rPr>
              <a:t>Dave:</a:t>
            </a:r>
          </a:p>
          <a:p>
            <a:pPr eaLnBrk="1" hangingPunct="1">
              <a:lnSpc>
                <a:spcPct val="90000"/>
              </a:lnSpc>
            </a:pPr>
            <a:endParaRPr lang="en-US" altLang="en-US" dirty="0">
              <a:latin typeface="Arial" panose="020B0604020202020204" pitchFamily="34" charset="0"/>
            </a:endParaRPr>
          </a:p>
          <a:p>
            <a:pPr eaLnBrk="1" hangingPunct="1">
              <a:lnSpc>
                <a:spcPct val="90000"/>
              </a:lnSpc>
            </a:pPr>
            <a:r>
              <a:rPr lang="en-US" altLang="en-US" dirty="0">
                <a:latin typeface="Arial" panose="020B0604020202020204" pitchFamily="34" charset="0"/>
              </a:rPr>
              <a:t>The best way to prevent an incident is to be aware and prepared for possible dangerous situations.</a:t>
            </a:r>
          </a:p>
          <a:p>
            <a:pPr eaLnBrk="1" hangingPunct="1">
              <a:lnSpc>
                <a:spcPct val="90000"/>
              </a:lnSpc>
            </a:pPr>
            <a:endParaRPr lang="en-US" altLang="en-US" dirty="0">
              <a:latin typeface="Arial" panose="020B0604020202020204" pitchFamily="34" charset="0"/>
            </a:endParaRPr>
          </a:p>
          <a:p>
            <a:pPr eaLnBrk="1" hangingPunct="1">
              <a:lnSpc>
                <a:spcPct val="90000"/>
              </a:lnSpc>
              <a:spcBef>
                <a:spcPct val="0"/>
              </a:spcBef>
              <a:spcAft>
                <a:spcPct val="100000"/>
              </a:spcAft>
            </a:pPr>
            <a:r>
              <a:rPr lang="en-US" altLang="en-US" dirty="0">
                <a:latin typeface="Arial" panose="020B0604020202020204" pitchFamily="34" charset="0"/>
              </a:rPr>
              <a:t>When you “go where you are looking and look where you are going” and, report potential hazards immediately, you help reduce workplace accidents and injuries and create a safer work environment for everyone.  Look what happens when you fail to pay attention next slide.</a:t>
            </a:r>
          </a:p>
          <a:p>
            <a:pPr eaLnBrk="1" hangingPunct="1">
              <a:lnSpc>
                <a:spcPct val="90000"/>
              </a:lnSpc>
              <a:spcBef>
                <a:spcPct val="0"/>
              </a:spcBef>
              <a:spcAft>
                <a:spcPct val="100000"/>
              </a:spcAft>
            </a:pPr>
            <a:endParaRPr lang="en-US" altLang="en-US" dirty="0">
              <a:latin typeface="Arial" panose="020B0604020202020204" pitchFamily="34" charset="0"/>
            </a:endParaRPr>
          </a:p>
          <a:p>
            <a:pPr eaLnBrk="1" hangingPunct="1">
              <a:lnSpc>
                <a:spcPct val="90000"/>
              </a:lnSpc>
              <a:spcBef>
                <a:spcPct val="0"/>
              </a:spcBef>
              <a:spcAft>
                <a:spcPct val="100000"/>
              </a:spcAft>
            </a:pPr>
            <a:endParaRPr lang="en-US" altLang="en-US" dirty="0">
              <a:latin typeface="Arial" panose="020B0604020202020204" pitchFamily="34" charset="0"/>
            </a:endParaRPr>
          </a:p>
          <a:p>
            <a:pPr eaLnBrk="1" hangingPunct="1">
              <a:lnSpc>
                <a:spcPct val="90000"/>
              </a:lnSpc>
              <a:spcBef>
                <a:spcPct val="0"/>
              </a:spcBef>
              <a:spcAft>
                <a:spcPct val="100000"/>
              </a:spcAft>
            </a:pPr>
            <a:endParaRPr lang="en-US" altLang="en-US" dirty="0">
              <a:latin typeface="Arial" panose="020B0604020202020204" pitchFamily="34" charset="0"/>
            </a:endParaRPr>
          </a:p>
          <a:p>
            <a:pPr eaLnBrk="1" hangingPunct="1">
              <a:lnSpc>
                <a:spcPct val="90000"/>
              </a:lnSpc>
            </a:pPr>
            <a:endParaRPr lang="en-US" altLang="en-US"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a:t>
            </a:r>
          </a:p>
          <a:p>
            <a:endParaRPr lang="en-US" dirty="0"/>
          </a:p>
          <a:p>
            <a:r>
              <a:rPr lang="en-US" dirty="0"/>
              <a:t>This lady was on her 10 minute rest period. Walked out where the road was rough and took a bad fall.  She had to have her teeth repaired.  This incident affected her whole life, not just her work life. </a:t>
            </a:r>
          </a:p>
          <a:p>
            <a:endParaRPr lang="en-US" dirty="0"/>
          </a:p>
          <a:p>
            <a:endParaRPr lang="en-US" dirty="0"/>
          </a:p>
        </p:txBody>
      </p:sp>
      <p:sp>
        <p:nvSpPr>
          <p:cNvPr id="4" name="Slide Number Placeholder 3"/>
          <p:cNvSpPr>
            <a:spLocks noGrp="1"/>
          </p:cNvSpPr>
          <p:nvPr>
            <p:ph type="sldNum" sz="quarter" idx="5"/>
          </p:nvPr>
        </p:nvSpPr>
        <p:spPr/>
        <p:txBody>
          <a:bodyPr/>
          <a:lstStyle/>
          <a:p>
            <a:fld id="{4531DB05-F63A-4231-8EBF-AABEA7DD8C2A}" type="slidenum">
              <a:rPr lang="en-US" smtClean="0"/>
              <a:t>6</a:t>
            </a:fld>
            <a:endParaRPr lang="en-US" dirty="0"/>
          </a:p>
        </p:txBody>
      </p:sp>
    </p:spTree>
    <p:extLst>
      <p:ext uri="{BB962C8B-B14F-4D97-AF65-F5344CB8AC3E}">
        <p14:creationId xmlns:p14="http://schemas.microsoft.com/office/powerpoint/2010/main" val="1609118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9EB4E291-6F78-4CFE-999B-8E49E1285A4B}"/>
              </a:ext>
            </a:extLst>
          </p:cNvPr>
          <p:cNvSpPr txBox="1">
            <a:spLocks noGrp="1" noChangeArrowheads="1"/>
          </p:cNvSpPr>
          <p:nvPr/>
        </p:nvSpPr>
        <p:spPr bwMode="auto">
          <a:xfrm>
            <a:off x="3939466" y="8989100"/>
            <a:ext cx="3013763" cy="47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30" tIns="46465" rIns="92930" bIns="46465"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9220FA0-9209-4A1F-B7C1-881B85CD37E3}" type="slidenum">
              <a:rPr lang="en-US" altLang="en-US" sz="1200"/>
              <a:pPr algn="r" eaLnBrk="1" hangingPunct="1"/>
              <a:t>7</a:t>
            </a:fld>
            <a:endParaRPr lang="en-US" altLang="en-US" sz="1200" dirty="0"/>
          </a:p>
        </p:txBody>
      </p:sp>
      <p:sp>
        <p:nvSpPr>
          <p:cNvPr id="55299" name="Rectangle 2">
            <a:extLst>
              <a:ext uri="{FF2B5EF4-FFF2-40B4-BE49-F238E27FC236}">
                <a16:creationId xmlns:a16="http://schemas.microsoft.com/office/drawing/2014/main" id="{E74EC422-DDA3-4A84-BC32-9305BB233778}"/>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254A0008-3BE6-4AD1-A713-58BEB0B552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ct val="25000"/>
              </a:spcAft>
            </a:pPr>
            <a:r>
              <a:rPr lang="en-US" altLang="en-US" b="1" dirty="0">
                <a:latin typeface="Arial" panose="020B0604020202020204" pitchFamily="34" charset="0"/>
              </a:rPr>
              <a:t>Zoe</a:t>
            </a:r>
          </a:p>
          <a:p>
            <a:pPr eaLnBrk="1" hangingPunct="1">
              <a:spcBef>
                <a:spcPct val="0"/>
              </a:spcBef>
              <a:spcAft>
                <a:spcPct val="25000"/>
              </a:spcAft>
            </a:pPr>
            <a:endParaRPr lang="en-US" altLang="en-US" b="1" dirty="0">
              <a:latin typeface="Arial" panose="020B0604020202020204" pitchFamily="34" charset="0"/>
            </a:endParaRPr>
          </a:p>
          <a:p>
            <a:pPr eaLnBrk="1" hangingPunct="1">
              <a:spcBef>
                <a:spcPct val="0"/>
              </a:spcBef>
              <a:spcAft>
                <a:spcPct val="25000"/>
              </a:spcAft>
            </a:pPr>
            <a:r>
              <a:rPr lang="en-US" altLang="en-US" b="1" dirty="0">
                <a:latin typeface="Arial" panose="020B0604020202020204" pitchFamily="34" charset="0"/>
              </a:rPr>
              <a:t>Slips trips and falls are the leading cause of injuries across the country; across industrial sectors—</a:t>
            </a:r>
          </a:p>
          <a:p>
            <a:pPr eaLnBrk="1" hangingPunct="1">
              <a:spcBef>
                <a:spcPct val="0"/>
              </a:spcBef>
              <a:spcAft>
                <a:spcPct val="25000"/>
              </a:spcAft>
              <a:buFontTx/>
              <a:buChar char="•"/>
            </a:pPr>
            <a:endParaRPr lang="en-US" altLang="en-US" dirty="0">
              <a:latin typeface="Arial" panose="020B0604020202020204" pitchFamily="34" charset="0"/>
            </a:endParaRPr>
          </a:p>
          <a:p>
            <a:pPr eaLnBrk="1" hangingPunct="1">
              <a:spcBef>
                <a:spcPct val="0"/>
              </a:spcBef>
              <a:spcAft>
                <a:spcPct val="25000"/>
              </a:spcAft>
              <a:buFontTx/>
              <a:buChar char="•"/>
            </a:pPr>
            <a:r>
              <a:rPr lang="en-US" altLang="en-US" dirty="0">
                <a:latin typeface="Arial" panose="020B0604020202020204" pitchFamily="34" charset="0"/>
              </a:rPr>
              <a:t>Maintain clear, tidy work areas free of clutter by: </a:t>
            </a:r>
          </a:p>
          <a:p>
            <a:pPr eaLnBrk="1" hangingPunct="1">
              <a:spcBef>
                <a:spcPct val="0"/>
              </a:spcBef>
              <a:spcAft>
                <a:spcPct val="25000"/>
              </a:spcAft>
              <a:buFontTx/>
              <a:buChar char="•"/>
            </a:pPr>
            <a:r>
              <a:rPr lang="en-US" altLang="en-US" dirty="0">
                <a:latin typeface="Arial" panose="020B0604020202020204" pitchFamily="34" charset="0"/>
              </a:rPr>
              <a:t> Following good housekeeping procedures. </a:t>
            </a:r>
          </a:p>
          <a:p>
            <a:pPr eaLnBrk="1" hangingPunct="1">
              <a:spcBef>
                <a:spcPct val="0"/>
              </a:spcBef>
              <a:spcAft>
                <a:spcPct val="25000"/>
              </a:spcAft>
              <a:buFontTx/>
              <a:buChar char="•"/>
            </a:pPr>
            <a:r>
              <a:rPr lang="en-US" altLang="en-US" dirty="0">
                <a:latin typeface="Arial" panose="020B0604020202020204" pitchFamily="34" charset="0"/>
              </a:rPr>
              <a:t>Don’t wait until you’re done with your project or unpacking boxes to throw unnecessary materials away. </a:t>
            </a:r>
          </a:p>
          <a:p>
            <a:pPr eaLnBrk="1" hangingPunct="1">
              <a:spcBef>
                <a:spcPct val="0"/>
              </a:spcBef>
              <a:spcAft>
                <a:spcPct val="25000"/>
              </a:spcAft>
              <a:buFontTx/>
              <a:buChar char="•"/>
            </a:pPr>
            <a:r>
              <a:rPr lang="en-US" altLang="en-US" dirty="0">
                <a:latin typeface="Arial" panose="020B0604020202020204" pitchFamily="34" charset="0"/>
              </a:rPr>
              <a:t>Throw materials away immediately, while you’re working. You may save someone from tripping over your materials. </a:t>
            </a:r>
          </a:p>
          <a:p>
            <a:pPr eaLnBrk="1" hangingPunct="1">
              <a:buFontTx/>
              <a:buChar char="•"/>
            </a:pPr>
            <a:r>
              <a:rPr lang="en-US" altLang="en-US" dirty="0">
                <a:latin typeface="Arial" panose="020B0604020202020204" pitchFamily="34" charset="0"/>
              </a:rPr>
              <a:t> Fix hazards such as small spills and cluttered walkways if you are able to do so; </a:t>
            </a:r>
          </a:p>
          <a:p>
            <a:pPr eaLnBrk="1" hangingPunct="1">
              <a:buFontTx/>
              <a:buChar char="•"/>
            </a:pPr>
            <a:r>
              <a:rPr lang="en-US" altLang="en-US" dirty="0">
                <a:latin typeface="Arial" panose="020B0604020202020204" pitchFamily="34" charset="0"/>
              </a:rPr>
              <a:t> Use caution when entering/exiting vehicles and equipment and when climbing and descending ladders and stairs; and,</a:t>
            </a:r>
          </a:p>
          <a:p>
            <a:pPr eaLnBrk="1" hangingPunct="1">
              <a:buFontTx/>
              <a:buChar char="•"/>
            </a:pPr>
            <a:endParaRPr lang="en-US" altLang="en-US" dirty="0">
              <a:latin typeface="Arial" panose="020B0604020202020204" pitchFamily="34" charset="0"/>
            </a:endParaRPr>
          </a:p>
          <a:p>
            <a:pPr eaLnBrk="1" hangingPunct="1">
              <a:buFontTx/>
              <a:buChar char="•"/>
            </a:pPr>
            <a:r>
              <a:rPr lang="en-US" altLang="en-US" dirty="0">
                <a:latin typeface="Arial" panose="020B0604020202020204" pitchFamily="34" charset="0"/>
              </a:rPr>
              <a:t> Report hazards promptly before an accident happens.</a:t>
            </a:r>
          </a:p>
          <a:p>
            <a:pPr eaLnBrk="1" hangingPunct="1"/>
            <a:endParaRPr lang="en-US" altLang="en-US" dirty="0">
              <a:latin typeface="Arial" panose="020B0604020202020204" pitchFamily="34" charset="0"/>
            </a:endParaRPr>
          </a:p>
          <a:p>
            <a:pPr eaLnBrk="1" hangingPunct="1">
              <a:buFontTx/>
              <a:buChar char="•"/>
            </a:pPr>
            <a:endParaRPr lang="en-US" altLang="en-US" dirty="0">
              <a:latin typeface="Arial" panose="020B0604020202020204" pitchFamily="34" charset="0"/>
            </a:endParaRPr>
          </a:p>
          <a:p>
            <a:pPr eaLnBrk="1" hangingPunct="1"/>
            <a:r>
              <a:rPr lang="en-US" altLang="en-US" dirty="0">
                <a:latin typeface="Arial" panose="020B0604020202020204" pitchFamily="34" charset="0"/>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F59404B6-1CCB-4588-ABDB-3D6FA8D706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5060" indent="-290408" eaLnBrk="0" hangingPunct="0">
              <a:defRPr>
                <a:solidFill>
                  <a:schemeClr val="tx1"/>
                </a:solidFill>
                <a:latin typeface="Arial" panose="020B0604020202020204" pitchFamily="34" charset="0"/>
              </a:defRPr>
            </a:lvl2pPr>
            <a:lvl3pPr marL="1161631" indent="-232326" eaLnBrk="0" hangingPunct="0">
              <a:defRPr>
                <a:solidFill>
                  <a:schemeClr val="tx1"/>
                </a:solidFill>
                <a:latin typeface="Arial" panose="020B0604020202020204" pitchFamily="34" charset="0"/>
              </a:defRPr>
            </a:lvl3pPr>
            <a:lvl4pPr marL="1626283" indent="-232326" eaLnBrk="0" hangingPunct="0">
              <a:defRPr>
                <a:solidFill>
                  <a:schemeClr val="tx1"/>
                </a:solidFill>
                <a:latin typeface="Arial" panose="020B0604020202020204" pitchFamily="34" charset="0"/>
              </a:defRPr>
            </a:lvl4pPr>
            <a:lvl5pPr marL="2090936" indent="-232326" eaLnBrk="0" hangingPunct="0">
              <a:defRPr>
                <a:solidFill>
                  <a:schemeClr val="tx1"/>
                </a:solidFill>
                <a:latin typeface="Arial" panose="020B0604020202020204" pitchFamily="34" charset="0"/>
              </a:defRPr>
            </a:lvl5pPr>
            <a:lvl6pPr marL="2555588" indent="-232326" eaLnBrk="0" fontAlgn="base" hangingPunct="0">
              <a:spcBef>
                <a:spcPct val="0"/>
              </a:spcBef>
              <a:spcAft>
                <a:spcPct val="0"/>
              </a:spcAft>
              <a:defRPr>
                <a:solidFill>
                  <a:schemeClr val="tx1"/>
                </a:solidFill>
                <a:latin typeface="Arial" panose="020B0604020202020204" pitchFamily="34" charset="0"/>
              </a:defRPr>
            </a:lvl6pPr>
            <a:lvl7pPr marL="3020240" indent="-232326" eaLnBrk="0" fontAlgn="base" hangingPunct="0">
              <a:spcBef>
                <a:spcPct val="0"/>
              </a:spcBef>
              <a:spcAft>
                <a:spcPct val="0"/>
              </a:spcAft>
              <a:defRPr>
                <a:solidFill>
                  <a:schemeClr val="tx1"/>
                </a:solidFill>
                <a:latin typeface="Arial" panose="020B0604020202020204" pitchFamily="34" charset="0"/>
              </a:defRPr>
            </a:lvl7pPr>
            <a:lvl8pPr marL="3484893" indent="-232326" eaLnBrk="0" fontAlgn="base" hangingPunct="0">
              <a:spcBef>
                <a:spcPct val="0"/>
              </a:spcBef>
              <a:spcAft>
                <a:spcPct val="0"/>
              </a:spcAft>
              <a:defRPr>
                <a:solidFill>
                  <a:schemeClr val="tx1"/>
                </a:solidFill>
                <a:latin typeface="Arial" panose="020B0604020202020204" pitchFamily="34" charset="0"/>
              </a:defRPr>
            </a:lvl8pPr>
            <a:lvl9pPr marL="3949545" indent="-23232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83749A0-FBFD-4C04-BE23-01C1B0E57424}" type="slidenum">
              <a:rPr lang="en-US" altLang="en-US"/>
              <a:pPr eaLnBrk="1" hangingPunct="1"/>
              <a:t>8</a:t>
            </a:fld>
            <a:endParaRPr lang="en-US" altLang="en-US" dirty="0"/>
          </a:p>
        </p:txBody>
      </p:sp>
      <p:sp>
        <p:nvSpPr>
          <p:cNvPr id="53251" name="Rectangle 2">
            <a:extLst>
              <a:ext uri="{FF2B5EF4-FFF2-40B4-BE49-F238E27FC236}">
                <a16:creationId xmlns:a16="http://schemas.microsoft.com/office/drawing/2014/main" id="{6CBF2A80-2CED-4FC0-8208-6B4E1D03F4DA}"/>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2DC49450-7828-41E6-8904-44F774146CED}"/>
              </a:ext>
            </a:extLst>
          </p:cNvPr>
          <p:cNvSpPr>
            <a:spLocks noGrp="1" noChangeArrowheads="1"/>
          </p:cNvSpPr>
          <p:nvPr>
            <p:ph type="body" idx="1"/>
          </p:nvPr>
        </p:nvSpPr>
        <p:spPr>
          <a:xfrm>
            <a:off x="927312" y="4496166"/>
            <a:ext cx="5100215" cy="42585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Aft>
                <a:spcPct val="25000"/>
              </a:spcAft>
            </a:pPr>
            <a:r>
              <a:rPr lang="en-US" altLang="en-US" b="1" dirty="0">
                <a:latin typeface="Arial" panose="020B0604020202020204" pitchFamily="34" charset="0"/>
              </a:rPr>
              <a:t>Zoe:</a:t>
            </a:r>
          </a:p>
          <a:p>
            <a:pPr eaLnBrk="1" hangingPunct="1">
              <a:spcAft>
                <a:spcPct val="25000"/>
              </a:spcAft>
            </a:pPr>
            <a:endParaRPr lang="en-US" altLang="en-US" b="1" dirty="0">
              <a:latin typeface="Arial" panose="020B0604020202020204" pitchFamily="34" charset="0"/>
            </a:endParaRPr>
          </a:p>
          <a:p>
            <a:pPr eaLnBrk="1" hangingPunct="1">
              <a:spcAft>
                <a:spcPct val="25000"/>
              </a:spcAft>
            </a:pPr>
            <a:r>
              <a:rPr lang="en-US" altLang="en-US" b="1" dirty="0">
                <a:latin typeface="Arial" panose="020B0604020202020204" pitchFamily="34" charset="0"/>
              </a:rPr>
              <a:t>Too often our colleagues get injured and the safety committee reports that the individual was not paying attention. That the individual was not looking where they were going.  </a:t>
            </a:r>
          </a:p>
          <a:p>
            <a:pPr eaLnBrk="1" hangingPunct="1">
              <a:spcAft>
                <a:spcPct val="25000"/>
              </a:spcAft>
            </a:pPr>
            <a:endParaRPr lang="en-US" altLang="en-US" b="1" dirty="0">
              <a:latin typeface="Arial" panose="020B0604020202020204" pitchFamily="34" charset="0"/>
            </a:endParaRPr>
          </a:p>
          <a:p>
            <a:pPr eaLnBrk="1" hangingPunct="1">
              <a:spcAft>
                <a:spcPct val="25000"/>
              </a:spcAft>
            </a:pPr>
            <a:endParaRPr lang="en-US" altLang="en-US" dirty="0">
              <a:latin typeface="Arial" panose="020B0604020202020204" pitchFamily="34" charset="0"/>
            </a:endParaRPr>
          </a:p>
          <a:p>
            <a:pPr eaLnBrk="1" hangingPunct="1">
              <a:spcAft>
                <a:spcPct val="25000"/>
              </a:spcAft>
            </a:pPr>
            <a:r>
              <a:rPr lang="en-US" altLang="en-US" dirty="0">
                <a:latin typeface="Arial" panose="020B0604020202020204" pitchFamily="34" charset="0"/>
              </a:rPr>
              <a:t>So, </a:t>
            </a:r>
          </a:p>
          <a:p>
            <a:pPr eaLnBrk="1" hangingPunct="1">
              <a:spcAft>
                <a:spcPct val="25000"/>
              </a:spcAft>
              <a:buFontTx/>
              <a:buChar char="•"/>
            </a:pPr>
            <a:r>
              <a:rPr lang="en-US" altLang="en-US" dirty="0">
                <a:latin typeface="Arial" panose="020B0604020202020204" pitchFamily="34" charset="0"/>
              </a:rPr>
              <a:t>Pay attention to your surroundings; </a:t>
            </a:r>
          </a:p>
          <a:p>
            <a:pPr eaLnBrk="1" hangingPunct="1">
              <a:spcAft>
                <a:spcPct val="25000"/>
              </a:spcAft>
              <a:buFontTx/>
              <a:buChar char="•"/>
            </a:pPr>
            <a:r>
              <a:rPr lang="en-US" altLang="en-US" dirty="0">
                <a:latin typeface="Arial" panose="020B0604020202020204" pitchFamily="34" charset="0"/>
              </a:rPr>
              <a:t>Look where you are going; </a:t>
            </a:r>
          </a:p>
          <a:p>
            <a:pPr eaLnBrk="1" hangingPunct="1">
              <a:spcAft>
                <a:spcPct val="25000"/>
              </a:spcAft>
              <a:buFontTx/>
              <a:buChar char="•"/>
            </a:pPr>
            <a:r>
              <a:rPr lang="en-US" altLang="en-US" dirty="0">
                <a:latin typeface="Arial" panose="020B0604020202020204" pitchFamily="34" charset="0"/>
              </a:rPr>
              <a:t>When walking or going up or down the stairs, don’t engage in activities that distract your attention; and</a:t>
            </a:r>
          </a:p>
          <a:p>
            <a:pPr eaLnBrk="1" hangingPunct="1">
              <a:spcAft>
                <a:spcPct val="25000"/>
              </a:spcAft>
              <a:buFontTx/>
              <a:buChar char="•"/>
            </a:pPr>
            <a:r>
              <a:rPr lang="en-US" altLang="en-US" dirty="0">
                <a:latin typeface="Arial" panose="020B0604020202020204" pitchFamily="34" charset="0"/>
              </a:rPr>
              <a:t>Do not read, write, text, or dial when you are walking.</a:t>
            </a:r>
          </a:p>
          <a:p>
            <a:pPr eaLnBrk="1" hangingPunct="1">
              <a:lnSpc>
                <a:spcPct val="90000"/>
              </a:lnSpc>
              <a:spcBef>
                <a:spcPct val="0"/>
              </a:spcBef>
              <a:spcAft>
                <a:spcPct val="25000"/>
              </a:spcAft>
            </a:pPr>
            <a:endParaRPr lang="en-US" altLang="en-US" dirty="0">
              <a:latin typeface="Arial" panose="020B0604020202020204" pitchFamily="34" charset="0"/>
            </a:endParaRPr>
          </a:p>
          <a:p>
            <a:pPr eaLnBrk="1" hangingPunct="1">
              <a:spcAft>
                <a:spcPct val="25000"/>
              </a:spcAft>
              <a:buFontTx/>
              <a:buChar char="•"/>
            </a:pPr>
            <a:endParaRPr lang="en-US" altLang="en-US" dirty="0">
              <a:latin typeface="Arial" panose="020B0604020202020204" pitchFamily="34" charset="0"/>
            </a:endParaRPr>
          </a:p>
        </p:txBody>
      </p:sp>
    </p:spTree>
    <p:extLst>
      <p:ext uri="{BB962C8B-B14F-4D97-AF65-F5344CB8AC3E}">
        <p14:creationId xmlns:p14="http://schemas.microsoft.com/office/powerpoint/2010/main" val="2719539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Zoe:</a:t>
            </a:r>
          </a:p>
          <a:p>
            <a:endParaRPr lang="en-US" dirty="0"/>
          </a:p>
          <a:p>
            <a:r>
              <a:rPr lang="en-US" dirty="0"/>
              <a:t>The employee tripped over fuel hoses and injured himself.  Dislocated his finger and had multiple abrasions.</a:t>
            </a:r>
          </a:p>
        </p:txBody>
      </p:sp>
      <p:sp>
        <p:nvSpPr>
          <p:cNvPr id="4" name="Slide Number Placeholder 3"/>
          <p:cNvSpPr>
            <a:spLocks noGrp="1"/>
          </p:cNvSpPr>
          <p:nvPr>
            <p:ph type="sldNum" sz="quarter" idx="5"/>
          </p:nvPr>
        </p:nvSpPr>
        <p:spPr/>
        <p:txBody>
          <a:bodyPr/>
          <a:lstStyle/>
          <a:p>
            <a:fld id="{4531DB05-F63A-4231-8EBF-AABEA7DD8C2A}" type="slidenum">
              <a:rPr lang="en-US" smtClean="0"/>
              <a:t>9</a:t>
            </a:fld>
            <a:endParaRPr lang="en-US" dirty="0"/>
          </a:p>
        </p:txBody>
      </p:sp>
    </p:spTree>
    <p:extLst>
      <p:ext uri="{BB962C8B-B14F-4D97-AF65-F5344CB8AC3E}">
        <p14:creationId xmlns:p14="http://schemas.microsoft.com/office/powerpoint/2010/main" val="382736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389EF-D17C-49C1-8132-46BABEE307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C66639-73E9-4229-8314-9BDA4616F8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FEE900-E64D-4E75-928F-169753BCC88A}"/>
              </a:ext>
            </a:extLst>
          </p:cNvPr>
          <p:cNvSpPr>
            <a:spLocks noGrp="1"/>
          </p:cNvSpPr>
          <p:nvPr>
            <p:ph type="dt" sz="half" idx="10"/>
          </p:nvPr>
        </p:nvSpPr>
        <p:spPr/>
        <p:txBody>
          <a:bodyPr/>
          <a:lstStyle/>
          <a:p>
            <a:fld id="{739DDBB6-264F-4408-A491-AB68497AB1AE}" type="datetime1">
              <a:rPr lang="en-US" smtClean="0"/>
              <a:t>2/24/2020</a:t>
            </a:fld>
            <a:endParaRPr lang="en-US" dirty="0"/>
          </a:p>
        </p:txBody>
      </p:sp>
      <p:sp>
        <p:nvSpPr>
          <p:cNvPr id="5" name="Footer Placeholder 4">
            <a:extLst>
              <a:ext uri="{FF2B5EF4-FFF2-40B4-BE49-F238E27FC236}">
                <a16:creationId xmlns:a16="http://schemas.microsoft.com/office/drawing/2014/main" id="{30BCC4F4-0CAB-4C49-91D9-576DBC97A9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95235A-0C7F-4491-8692-4A65F55FF5BA}"/>
              </a:ext>
            </a:extLst>
          </p:cNvPr>
          <p:cNvSpPr>
            <a:spLocks noGrp="1"/>
          </p:cNvSpPr>
          <p:nvPr>
            <p:ph type="sldNum" sz="quarter" idx="12"/>
          </p:nvPr>
        </p:nvSpPr>
        <p:spPr/>
        <p:txBody>
          <a:bodyPr/>
          <a:lstStyle/>
          <a:p>
            <a:fld id="{D113D036-35FF-47FB-A11F-1194D2A0F025}" type="slidenum">
              <a:rPr lang="en-US" smtClean="0"/>
              <a:t>‹#›</a:t>
            </a:fld>
            <a:endParaRPr lang="en-US" dirty="0"/>
          </a:p>
        </p:txBody>
      </p:sp>
    </p:spTree>
    <p:extLst>
      <p:ext uri="{BB962C8B-B14F-4D97-AF65-F5344CB8AC3E}">
        <p14:creationId xmlns:p14="http://schemas.microsoft.com/office/powerpoint/2010/main" val="3343546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1DF2D-0299-4998-9C5A-5A7E5E8867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6D69F2-7BAD-40CA-91FA-96F6876750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5C049-9802-4B5D-8C05-71F117206E10}"/>
              </a:ext>
            </a:extLst>
          </p:cNvPr>
          <p:cNvSpPr>
            <a:spLocks noGrp="1"/>
          </p:cNvSpPr>
          <p:nvPr>
            <p:ph type="dt" sz="half" idx="10"/>
          </p:nvPr>
        </p:nvSpPr>
        <p:spPr/>
        <p:txBody>
          <a:bodyPr/>
          <a:lstStyle/>
          <a:p>
            <a:fld id="{AD83839C-7516-4A79-9331-6E0AEA97F33A}" type="datetime1">
              <a:rPr lang="en-US" smtClean="0"/>
              <a:t>2/24/2020</a:t>
            </a:fld>
            <a:endParaRPr lang="en-US" dirty="0"/>
          </a:p>
        </p:txBody>
      </p:sp>
      <p:sp>
        <p:nvSpPr>
          <p:cNvPr id="5" name="Footer Placeholder 4">
            <a:extLst>
              <a:ext uri="{FF2B5EF4-FFF2-40B4-BE49-F238E27FC236}">
                <a16:creationId xmlns:a16="http://schemas.microsoft.com/office/drawing/2014/main" id="{97659BA8-BA2D-4D3D-A5FD-BAEFA43650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451105-2F64-4C9E-A8D8-036FFB611261}"/>
              </a:ext>
            </a:extLst>
          </p:cNvPr>
          <p:cNvSpPr>
            <a:spLocks noGrp="1"/>
          </p:cNvSpPr>
          <p:nvPr>
            <p:ph type="sldNum" sz="quarter" idx="12"/>
          </p:nvPr>
        </p:nvSpPr>
        <p:spPr/>
        <p:txBody>
          <a:bodyPr/>
          <a:lstStyle/>
          <a:p>
            <a:fld id="{D113D036-35FF-47FB-A11F-1194D2A0F025}" type="slidenum">
              <a:rPr lang="en-US" smtClean="0"/>
              <a:t>‹#›</a:t>
            </a:fld>
            <a:endParaRPr lang="en-US" dirty="0"/>
          </a:p>
        </p:txBody>
      </p:sp>
    </p:spTree>
    <p:extLst>
      <p:ext uri="{BB962C8B-B14F-4D97-AF65-F5344CB8AC3E}">
        <p14:creationId xmlns:p14="http://schemas.microsoft.com/office/powerpoint/2010/main" val="15790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889CBF-FE64-433A-966A-38A4CA7175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6D8A14-B0A0-4781-B9F4-BC70157FF3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590AED-F917-4089-AD4D-C910F3A6C649}"/>
              </a:ext>
            </a:extLst>
          </p:cNvPr>
          <p:cNvSpPr>
            <a:spLocks noGrp="1"/>
          </p:cNvSpPr>
          <p:nvPr>
            <p:ph type="dt" sz="half" idx="10"/>
          </p:nvPr>
        </p:nvSpPr>
        <p:spPr/>
        <p:txBody>
          <a:bodyPr/>
          <a:lstStyle/>
          <a:p>
            <a:fld id="{57888968-2704-4FBA-BD5B-BE1051F630D1}" type="datetime1">
              <a:rPr lang="en-US" smtClean="0"/>
              <a:t>2/24/2020</a:t>
            </a:fld>
            <a:endParaRPr lang="en-US" dirty="0"/>
          </a:p>
        </p:txBody>
      </p:sp>
      <p:sp>
        <p:nvSpPr>
          <p:cNvPr id="5" name="Footer Placeholder 4">
            <a:extLst>
              <a:ext uri="{FF2B5EF4-FFF2-40B4-BE49-F238E27FC236}">
                <a16:creationId xmlns:a16="http://schemas.microsoft.com/office/drawing/2014/main" id="{25839E47-6565-466F-BD95-D30C24914D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EFA094-C369-441A-B379-A9550AA72DB2}"/>
              </a:ext>
            </a:extLst>
          </p:cNvPr>
          <p:cNvSpPr>
            <a:spLocks noGrp="1"/>
          </p:cNvSpPr>
          <p:nvPr>
            <p:ph type="sldNum" sz="quarter" idx="12"/>
          </p:nvPr>
        </p:nvSpPr>
        <p:spPr/>
        <p:txBody>
          <a:bodyPr/>
          <a:lstStyle/>
          <a:p>
            <a:fld id="{D113D036-35FF-47FB-A11F-1194D2A0F025}" type="slidenum">
              <a:rPr lang="en-US" smtClean="0"/>
              <a:t>‹#›</a:t>
            </a:fld>
            <a:endParaRPr lang="en-US" dirty="0"/>
          </a:p>
        </p:txBody>
      </p:sp>
    </p:spTree>
    <p:extLst>
      <p:ext uri="{BB962C8B-B14F-4D97-AF65-F5344CB8AC3E}">
        <p14:creationId xmlns:p14="http://schemas.microsoft.com/office/powerpoint/2010/main" val="2612977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E535E-46B3-47A4-98B6-7C22FD0816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A57102-BF6A-40B4-B6E0-8052794767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850B6-1A00-40F9-8237-1994170D934C}"/>
              </a:ext>
            </a:extLst>
          </p:cNvPr>
          <p:cNvSpPr>
            <a:spLocks noGrp="1"/>
          </p:cNvSpPr>
          <p:nvPr>
            <p:ph type="dt" sz="half" idx="10"/>
          </p:nvPr>
        </p:nvSpPr>
        <p:spPr/>
        <p:txBody>
          <a:bodyPr/>
          <a:lstStyle/>
          <a:p>
            <a:fld id="{45ADE264-4302-4C06-A3C7-4752E377F752}" type="datetime1">
              <a:rPr lang="en-US" smtClean="0"/>
              <a:t>2/24/2020</a:t>
            </a:fld>
            <a:endParaRPr lang="en-US" dirty="0"/>
          </a:p>
        </p:txBody>
      </p:sp>
      <p:sp>
        <p:nvSpPr>
          <p:cNvPr id="5" name="Footer Placeholder 4">
            <a:extLst>
              <a:ext uri="{FF2B5EF4-FFF2-40B4-BE49-F238E27FC236}">
                <a16:creationId xmlns:a16="http://schemas.microsoft.com/office/drawing/2014/main" id="{2A8F9983-8F3B-4C49-AA99-5E2CDA3BAD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B02B3B-4B13-4701-9B27-98D522CA739E}"/>
              </a:ext>
            </a:extLst>
          </p:cNvPr>
          <p:cNvSpPr>
            <a:spLocks noGrp="1"/>
          </p:cNvSpPr>
          <p:nvPr>
            <p:ph type="sldNum" sz="quarter" idx="12"/>
          </p:nvPr>
        </p:nvSpPr>
        <p:spPr/>
        <p:txBody>
          <a:bodyPr/>
          <a:lstStyle/>
          <a:p>
            <a:fld id="{D113D036-35FF-47FB-A11F-1194D2A0F025}" type="slidenum">
              <a:rPr lang="en-US" smtClean="0"/>
              <a:t>‹#›</a:t>
            </a:fld>
            <a:endParaRPr lang="en-US" dirty="0"/>
          </a:p>
        </p:txBody>
      </p:sp>
    </p:spTree>
    <p:extLst>
      <p:ext uri="{BB962C8B-B14F-4D97-AF65-F5344CB8AC3E}">
        <p14:creationId xmlns:p14="http://schemas.microsoft.com/office/powerpoint/2010/main" val="398270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D1F70-E6F1-4A3A-82A4-C8AD35C9D57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5745DA-DF51-4394-91A1-FDB025F85C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9E52DC-DC77-4A6B-8F49-68B9F97A0770}"/>
              </a:ext>
            </a:extLst>
          </p:cNvPr>
          <p:cNvSpPr>
            <a:spLocks noGrp="1"/>
          </p:cNvSpPr>
          <p:nvPr>
            <p:ph type="dt" sz="half" idx="10"/>
          </p:nvPr>
        </p:nvSpPr>
        <p:spPr/>
        <p:txBody>
          <a:bodyPr/>
          <a:lstStyle/>
          <a:p>
            <a:fld id="{2F19FABC-EC05-439A-95C4-BE078B5C411A}" type="datetime1">
              <a:rPr lang="en-US" smtClean="0"/>
              <a:t>2/24/2020</a:t>
            </a:fld>
            <a:endParaRPr lang="en-US" dirty="0"/>
          </a:p>
        </p:txBody>
      </p:sp>
      <p:sp>
        <p:nvSpPr>
          <p:cNvPr id="5" name="Footer Placeholder 4">
            <a:extLst>
              <a:ext uri="{FF2B5EF4-FFF2-40B4-BE49-F238E27FC236}">
                <a16:creationId xmlns:a16="http://schemas.microsoft.com/office/drawing/2014/main" id="{577B888C-4F9F-4D93-905B-96355C2380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ECF52B-6F0A-4163-A573-260B101B576F}"/>
              </a:ext>
            </a:extLst>
          </p:cNvPr>
          <p:cNvSpPr>
            <a:spLocks noGrp="1"/>
          </p:cNvSpPr>
          <p:nvPr>
            <p:ph type="sldNum" sz="quarter" idx="12"/>
          </p:nvPr>
        </p:nvSpPr>
        <p:spPr/>
        <p:txBody>
          <a:bodyPr/>
          <a:lstStyle/>
          <a:p>
            <a:fld id="{D113D036-35FF-47FB-A11F-1194D2A0F025}" type="slidenum">
              <a:rPr lang="en-US" smtClean="0"/>
              <a:t>‹#›</a:t>
            </a:fld>
            <a:endParaRPr lang="en-US" dirty="0"/>
          </a:p>
        </p:txBody>
      </p:sp>
    </p:spTree>
    <p:extLst>
      <p:ext uri="{BB962C8B-B14F-4D97-AF65-F5344CB8AC3E}">
        <p14:creationId xmlns:p14="http://schemas.microsoft.com/office/powerpoint/2010/main" val="2332195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B801-0EC9-4563-8471-B57D266822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C61F57-C3EA-40D7-B1A3-A0FBE8415E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0F26B3-1D7B-40C6-8DA8-3C473B8470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4232E4-AF89-4327-9863-3E624E6C145A}"/>
              </a:ext>
            </a:extLst>
          </p:cNvPr>
          <p:cNvSpPr>
            <a:spLocks noGrp="1"/>
          </p:cNvSpPr>
          <p:nvPr>
            <p:ph type="dt" sz="half" idx="10"/>
          </p:nvPr>
        </p:nvSpPr>
        <p:spPr/>
        <p:txBody>
          <a:bodyPr/>
          <a:lstStyle/>
          <a:p>
            <a:fld id="{7BB794F4-F4E4-4DA7-83F1-7049CBA0BC8E}" type="datetime1">
              <a:rPr lang="en-US" smtClean="0"/>
              <a:t>2/24/2020</a:t>
            </a:fld>
            <a:endParaRPr lang="en-US" dirty="0"/>
          </a:p>
        </p:txBody>
      </p:sp>
      <p:sp>
        <p:nvSpPr>
          <p:cNvPr id="6" name="Footer Placeholder 5">
            <a:extLst>
              <a:ext uri="{FF2B5EF4-FFF2-40B4-BE49-F238E27FC236}">
                <a16:creationId xmlns:a16="http://schemas.microsoft.com/office/drawing/2014/main" id="{73741399-CC89-4612-8C5E-88EC85D688C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C1E151-1B38-4FC4-81B8-6EAE997A5C6C}"/>
              </a:ext>
            </a:extLst>
          </p:cNvPr>
          <p:cNvSpPr>
            <a:spLocks noGrp="1"/>
          </p:cNvSpPr>
          <p:nvPr>
            <p:ph type="sldNum" sz="quarter" idx="12"/>
          </p:nvPr>
        </p:nvSpPr>
        <p:spPr/>
        <p:txBody>
          <a:bodyPr/>
          <a:lstStyle/>
          <a:p>
            <a:fld id="{D113D036-35FF-47FB-A11F-1194D2A0F025}" type="slidenum">
              <a:rPr lang="en-US" smtClean="0"/>
              <a:t>‹#›</a:t>
            </a:fld>
            <a:endParaRPr lang="en-US" dirty="0"/>
          </a:p>
        </p:txBody>
      </p:sp>
    </p:spTree>
    <p:extLst>
      <p:ext uri="{BB962C8B-B14F-4D97-AF65-F5344CB8AC3E}">
        <p14:creationId xmlns:p14="http://schemas.microsoft.com/office/powerpoint/2010/main" val="255348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655C6-7C25-48D0-996E-FA634AD264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318BF3-3492-4C8B-B464-8127801E63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6D5186-08D5-495E-ACAB-E6A62E3C78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769D3-1CA3-427D-8B50-1D886CC3CA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06CABC-2E68-4A3C-AC40-BA76652F1D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FEC31A-12D1-4FCC-9E3E-CFE51A3E6D16}"/>
              </a:ext>
            </a:extLst>
          </p:cNvPr>
          <p:cNvSpPr>
            <a:spLocks noGrp="1"/>
          </p:cNvSpPr>
          <p:nvPr>
            <p:ph type="dt" sz="half" idx="10"/>
          </p:nvPr>
        </p:nvSpPr>
        <p:spPr/>
        <p:txBody>
          <a:bodyPr/>
          <a:lstStyle/>
          <a:p>
            <a:fld id="{75967453-0379-4C57-856A-656DCF6881E1}" type="datetime1">
              <a:rPr lang="en-US" smtClean="0"/>
              <a:t>2/24/2020</a:t>
            </a:fld>
            <a:endParaRPr lang="en-US" dirty="0"/>
          </a:p>
        </p:txBody>
      </p:sp>
      <p:sp>
        <p:nvSpPr>
          <p:cNvPr id="8" name="Footer Placeholder 7">
            <a:extLst>
              <a:ext uri="{FF2B5EF4-FFF2-40B4-BE49-F238E27FC236}">
                <a16:creationId xmlns:a16="http://schemas.microsoft.com/office/drawing/2014/main" id="{5AE7A43D-8EB2-47FB-BB72-DD1BC4D3A9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56EA7FA-1A6B-42D1-A238-061D7C8CBFFE}"/>
              </a:ext>
            </a:extLst>
          </p:cNvPr>
          <p:cNvSpPr>
            <a:spLocks noGrp="1"/>
          </p:cNvSpPr>
          <p:nvPr>
            <p:ph type="sldNum" sz="quarter" idx="12"/>
          </p:nvPr>
        </p:nvSpPr>
        <p:spPr/>
        <p:txBody>
          <a:bodyPr/>
          <a:lstStyle/>
          <a:p>
            <a:fld id="{D113D036-35FF-47FB-A11F-1194D2A0F025}" type="slidenum">
              <a:rPr lang="en-US" smtClean="0"/>
              <a:t>‹#›</a:t>
            </a:fld>
            <a:endParaRPr lang="en-US" dirty="0"/>
          </a:p>
        </p:txBody>
      </p:sp>
    </p:spTree>
    <p:extLst>
      <p:ext uri="{BB962C8B-B14F-4D97-AF65-F5344CB8AC3E}">
        <p14:creationId xmlns:p14="http://schemas.microsoft.com/office/powerpoint/2010/main" val="2074398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9527-229F-4393-AB3C-F6F94F47CA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D6D568-7B8A-458B-AE19-D3904C967D5B}"/>
              </a:ext>
            </a:extLst>
          </p:cNvPr>
          <p:cNvSpPr>
            <a:spLocks noGrp="1"/>
          </p:cNvSpPr>
          <p:nvPr>
            <p:ph type="dt" sz="half" idx="10"/>
          </p:nvPr>
        </p:nvSpPr>
        <p:spPr/>
        <p:txBody>
          <a:bodyPr/>
          <a:lstStyle/>
          <a:p>
            <a:fld id="{93E836DB-F8A4-427D-B70F-DFDBDED03219}" type="datetime1">
              <a:rPr lang="en-US" smtClean="0"/>
              <a:t>2/24/2020</a:t>
            </a:fld>
            <a:endParaRPr lang="en-US" dirty="0"/>
          </a:p>
        </p:txBody>
      </p:sp>
      <p:sp>
        <p:nvSpPr>
          <p:cNvPr id="4" name="Footer Placeholder 3">
            <a:extLst>
              <a:ext uri="{FF2B5EF4-FFF2-40B4-BE49-F238E27FC236}">
                <a16:creationId xmlns:a16="http://schemas.microsoft.com/office/drawing/2014/main" id="{8813828B-8A82-4E93-B090-0256199690B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3F00907-C7E0-4DB5-8857-0E51EB344031}"/>
              </a:ext>
            </a:extLst>
          </p:cNvPr>
          <p:cNvSpPr>
            <a:spLocks noGrp="1"/>
          </p:cNvSpPr>
          <p:nvPr>
            <p:ph type="sldNum" sz="quarter" idx="12"/>
          </p:nvPr>
        </p:nvSpPr>
        <p:spPr/>
        <p:txBody>
          <a:bodyPr/>
          <a:lstStyle/>
          <a:p>
            <a:fld id="{D113D036-35FF-47FB-A11F-1194D2A0F025}" type="slidenum">
              <a:rPr lang="en-US" smtClean="0"/>
              <a:t>‹#›</a:t>
            </a:fld>
            <a:endParaRPr lang="en-US" dirty="0"/>
          </a:p>
        </p:txBody>
      </p:sp>
    </p:spTree>
    <p:extLst>
      <p:ext uri="{BB962C8B-B14F-4D97-AF65-F5344CB8AC3E}">
        <p14:creationId xmlns:p14="http://schemas.microsoft.com/office/powerpoint/2010/main" val="137479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87EAE0-C89C-42D1-B4DB-6B184347F942}"/>
              </a:ext>
            </a:extLst>
          </p:cNvPr>
          <p:cNvSpPr>
            <a:spLocks noGrp="1"/>
          </p:cNvSpPr>
          <p:nvPr>
            <p:ph type="dt" sz="half" idx="10"/>
          </p:nvPr>
        </p:nvSpPr>
        <p:spPr/>
        <p:txBody>
          <a:bodyPr/>
          <a:lstStyle/>
          <a:p>
            <a:fld id="{05CFE59E-6040-4757-B8B7-7AA525040A89}" type="datetime1">
              <a:rPr lang="en-US" smtClean="0"/>
              <a:t>2/24/2020</a:t>
            </a:fld>
            <a:endParaRPr lang="en-US" dirty="0"/>
          </a:p>
        </p:txBody>
      </p:sp>
      <p:sp>
        <p:nvSpPr>
          <p:cNvPr id="3" name="Footer Placeholder 2">
            <a:extLst>
              <a:ext uri="{FF2B5EF4-FFF2-40B4-BE49-F238E27FC236}">
                <a16:creationId xmlns:a16="http://schemas.microsoft.com/office/drawing/2014/main" id="{530A055A-7A7F-4B07-9EEE-FD28CFD0D49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B4DAB78-2B75-4657-9DA9-15CB959C0FE3}"/>
              </a:ext>
            </a:extLst>
          </p:cNvPr>
          <p:cNvSpPr>
            <a:spLocks noGrp="1"/>
          </p:cNvSpPr>
          <p:nvPr>
            <p:ph type="sldNum" sz="quarter" idx="12"/>
          </p:nvPr>
        </p:nvSpPr>
        <p:spPr/>
        <p:txBody>
          <a:bodyPr/>
          <a:lstStyle/>
          <a:p>
            <a:fld id="{D113D036-35FF-47FB-A11F-1194D2A0F025}" type="slidenum">
              <a:rPr lang="en-US" smtClean="0"/>
              <a:t>‹#›</a:t>
            </a:fld>
            <a:endParaRPr lang="en-US" dirty="0"/>
          </a:p>
        </p:txBody>
      </p:sp>
    </p:spTree>
    <p:extLst>
      <p:ext uri="{BB962C8B-B14F-4D97-AF65-F5344CB8AC3E}">
        <p14:creationId xmlns:p14="http://schemas.microsoft.com/office/powerpoint/2010/main" val="3240679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60AA-4B59-4E5F-951C-B229AE319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ED4CF2-A03B-4F05-900F-A2B7B048B6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5361BF-7C40-41B4-9736-4927C59BB3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6B938-7F9A-4004-8F95-E051FAE31507}"/>
              </a:ext>
            </a:extLst>
          </p:cNvPr>
          <p:cNvSpPr>
            <a:spLocks noGrp="1"/>
          </p:cNvSpPr>
          <p:nvPr>
            <p:ph type="dt" sz="half" idx="10"/>
          </p:nvPr>
        </p:nvSpPr>
        <p:spPr/>
        <p:txBody>
          <a:bodyPr/>
          <a:lstStyle/>
          <a:p>
            <a:fld id="{AA09A401-212E-422F-8A53-6CE0F8C296BA}" type="datetime1">
              <a:rPr lang="en-US" smtClean="0"/>
              <a:t>2/24/2020</a:t>
            </a:fld>
            <a:endParaRPr lang="en-US" dirty="0"/>
          </a:p>
        </p:txBody>
      </p:sp>
      <p:sp>
        <p:nvSpPr>
          <p:cNvPr id="6" name="Footer Placeholder 5">
            <a:extLst>
              <a:ext uri="{FF2B5EF4-FFF2-40B4-BE49-F238E27FC236}">
                <a16:creationId xmlns:a16="http://schemas.microsoft.com/office/drawing/2014/main" id="{D12C219E-EE34-4B88-85A6-1A40B09A7DC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13850E-497B-4BC5-8A5A-FCC46FE1501B}"/>
              </a:ext>
            </a:extLst>
          </p:cNvPr>
          <p:cNvSpPr>
            <a:spLocks noGrp="1"/>
          </p:cNvSpPr>
          <p:nvPr>
            <p:ph type="sldNum" sz="quarter" idx="12"/>
          </p:nvPr>
        </p:nvSpPr>
        <p:spPr/>
        <p:txBody>
          <a:bodyPr/>
          <a:lstStyle/>
          <a:p>
            <a:fld id="{D113D036-35FF-47FB-A11F-1194D2A0F025}" type="slidenum">
              <a:rPr lang="en-US" smtClean="0"/>
              <a:t>‹#›</a:t>
            </a:fld>
            <a:endParaRPr lang="en-US" dirty="0"/>
          </a:p>
        </p:txBody>
      </p:sp>
    </p:spTree>
    <p:extLst>
      <p:ext uri="{BB962C8B-B14F-4D97-AF65-F5344CB8AC3E}">
        <p14:creationId xmlns:p14="http://schemas.microsoft.com/office/powerpoint/2010/main" val="3493719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77C33-28B0-44F8-980E-EF2102B947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5568C-1C7A-4ACD-A151-8915C893A3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A016184-F2FD-4BEC-9027-8A9BDDB96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A480-87F1-46B2-934B-6752A1BC555D}"/>
              </a:ext>
            </a:extLst>
          </p:cNvPr>
          <p:cNvSpPr>
            <a:spLocks noGrp="1"/>
          </p:cNvSpPr>
          <p:nvPr>
            <p:ph type="dt" sz="half" idx="10"/>
          </p:nvPr>
        </p:nvSpPr>
        <p:spPr/>
        <p:txBody>
          <a:bodyPr/>
          <a:lstStyle/>
          <a:p>
            <a:fld id="{7BF337EF-1F06-4998-A1A0-6AE0B5DE8799}" type="datetime1">
              <a:rPr lang="en-US" smtClean="0"/>
              <a:t>2/24/2020</a:t>
            </a:fld>
            <a:endParaRPr lang="en-US" dirty="0"/>
          </a:p>
        </p:txBody>
      </p:sp>
      <p:sp>
        <p:nvSpPr>
          <p:cNvPr id="6" name="Footer Placeholder 5">
            <a:extLst>
              <a:ext uri="{FF2B5EF4-FFF2-40B4-BE49-F238E27FC236}">
                <a16:creationId xmlns:a16="http://schemas.microsoft.com/office/drawing/2014/main" id="{7D22B06F-6452-431F-AA4F-6512BF46F2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DCBB60A-248B-4218-A711-23271F771CDA}"/>
              </a:ext>
            </a:extLst>
          </p:cNvPr>
          <p:cNvSpPr>
            <a:spLocks noGrp="1"/>
          </p:cNvSpPr>
          <p:nvPr>
            <p:ph type="sldNum" sz="quarter" idx="12"/>
          </p:nvPr>
        </p:nvSpPr>
        <p:spPr/>
        <p:txBody>
          <a:bodyPr/>
          <a:lstStyle/>
          <a:p>
            <a:fld id="{D113D036-35FF-47FB-A11F-1194D2A0F025}" type="slidenum">
              <a:rPr lang="en-US" smtClean="0"/>
              <a:t>‹#›</a:t>
            </a:fld>
            <a:endParaRPr lang="en-US" dirty="0"/>
          </a:p>
        </p:txBody>
      </p:sp>
    </p:spTree>
    <p:extLst>
      <p:ext uri="{BB962C8B-B14F-4D97-AF65-F5344CB8AC3E}">
        <p14:creationId xmlns:p14="http://schemas.microsoft.com/office/powerpoint/2010/main" val="3332027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000">
              <a:srgbClr val="FF6600"/>
            </a:gs>
            <a:gs pos="97000">
              <a:srgbClr val="FF6600"/>
            </a:gs>
            <a:gs pos="7000">
              <a:srgbClr val="FFFF00"/>
            </a:gs>
            <a:gs pos="0">
              <a:srgbClr val="FFFF0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8AA52-3130-4353-A0D1-A164EA12BD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EBC903-A450-4C8C-BBAA-1C752A63D3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159B4-BE8F-4073-98EA-0C3606DD77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6E8AE2-F338-4A69-9C9C-36FEFB931FC3}" type="datetime1">
              <a:rPr lang="en-US" smtClean="0"/>
              <a:t>2/24/2020</a:t>
            </a:fld>
            <a:endParaRPr lang="en-US" dirty="0"/>
          </a:p>
        </p:txBody>
      </p:sp>
      <p:sp>
        <p:nvSpPr>
          <p:cNvPr id="5" name="Footer Placeholder 4">
            <a:extLst>
              <a:ext uri="{FF2B5EF4-FFF2-40B4-BE49-F238E27FC236}">
                <a16:creationId xmlns:a16="http://schemas.microsoft.com/office/drawing/2014/main" id="{C41653B7-0FBD-4535-8530-527BE757E2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21468F6-855E-4C72-8152-B6EF986DE3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3D036-35FF-47FB-A11F-1194D2A0F025}" type="slidenum">
              <a:rPr lang="en-US" smtClean="0"/>
              <a:t>‹#›</a:t>
            </a:fld>
            <a:endParaRPr lang="en-US" dirty="0"/>
          </a:p>
        </p:txBody>
      </p:sp>
    </p:spTree>
    <p:extLst>
      <p:ext uri="{BB962C8B-B14F-4D97-AF65-F5344CB8AC3E}">
        <p14:creationId xmlns:p14="http://schemas.microsoft.com/office/powerpoint/2010/main" val="1920102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hyperlink" Target="http://www.fmcsa.dot.gov/driver-safety/distracted-driving/mobile-phone-restrictions-fact-sheet"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atri-online.org/research/results/ATRI_Crash_Predictor_One_Pg_Summary_Apr_2011.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part380.com/blog/2015/09/22/what-is-the-1-safe-driving-behavio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agrs.info/pci-training-porta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i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631" y="1689071"/>
            <a:ext cx="11812830" cy="2659651"/>
          </a:xfrm>
          <a:prstGeom prst="rect">
            <a:avLst/>
          </a:prstGeom>
        </p:spPr>
      </p:pic>
      <p:pic>
        <p:nvPicPr>
          <p:cNvPr id="5" name="Picture 4" descr="IAG-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9175" y="6118340"/>
            <a:ext cx="912825" cy="739660"/>
          </a:xfrm>
          <a:prstGeom prst="rect">
            <a:avLst/>
          </a:prstGeom>
        </p:spPr>
      </p:pic>
      <p:sp>
        <p:nvSpPr>
          <p:cNvPr id="2" name="Slide Number Placeholder 1"/>
          <p:cNvSpPr>
            <a:spLocks noGrp="1"/>
          </p:cNvSpPr>
          <p:nvPr>
            <p:ph type="sldNum" sz="quarter" idx="12"/>
          </p:nvPr>
        </p:nvSpPr>
        <p:spPr/>
        <p:txBody>
          <a:bodyPr/>
          <a:lstStyle/>
          <a:p>
            <a:fld id="{D113D036-35FF-47FB-A11F-1194D2A0F025}" type="slidenum">
              <a:rPr lang="en-US" smtClean="0"/>
              <a:t>1</a:t>
            </a:fld>
            <a:endParaRPr lang="en-US" dirty="0"/>
          </a:p>
        </p:txBody>
      </p:sp>
    </p:spTree>
    <p:extLst>
      <p:ext uri="{BB962C8B-B14F-4D97-AF65-F5344CB8AC3E}">
        <p14:creationId xmlns:p14="http://schemas.microsoft.com/office/powerpoint/2010/main" val="1612349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F9C426AB-0CE4-4787-8A33-AF29C74D56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Rectangle 2">
            <a:extLst>
              <a:ext uri="{FF2B5EF4-FFF2-40B4-BE49-F238E27FC236}">
                <a16:creationId xmlns:a16="http://schemas.microsoft.com/office/drawing/2014/main" id="{6AF68759-C174-46BD-BC6D-5E45C9E508F3}"/>
              </a:ext>
            </a:extLst>
          </p:cNvPr>
          <p:cNvSpPr>
            <a:spLocks noGrp="1" noChangeArrowheads="1"/>
          </p:cNvSpPr>
          <p:nvPr>
            <p:ph type="title"/>
          </p:nvPr>
        </p:nvSpPr>
        <p:spPr>
          <a:xfrm>
            <a:off x="401619" y="155448"/>
            <a:ext cx="5292762" cy="2633472"/>
          </a:xfrm>
        </p:spPr>
        <p:txBody>
          <a:bodyPr vert="horz" lIns="91440" tIns="45720" rIns="91440" bIns="45720" rtlCol="0" anchor="b">
            <a:normAutofit/>
          </a:bodyPr>
          <a:lstStyle/>
          <a:p>
            <a:pPr algn="ctr"/>
            <a:r>
              <a:rPr lang="en-US" altLang="en-US" sz="5400" b="1" dirty="0">
                <a:solidFill>
                  <a:schemeClr val="tx2"/>
                </a:solidFill>
              </a:rPr>
              <a:t>3 </a:t>
            </a:r>
            <a:br>
              <a:rPr lang="en-US" altLang="en-US" sz="5400" b="1" dirty="0">
                <a:solidFill>
                  <a:schemeClr val="tx2"/>
                </a:solidFill>
              </a:rPr>
            </a:br>
            <a:r>
              <a:rPr lang="en-US" altLang="en-US" sz="5400" b="1" dirty="0">
                <a:solidFill>
                  <a:schemeClr val="tx2"/>
                </a:solidFill>
              </a:rPr>
              <a:t>POINTS </a:t>
            </a:r>
            <a:br>
              <a:rPr lang="en-US" altLang="en-US" sz="5400" b="1" dirty="0">
                <a:solidFill>
                  <a:schemeClr val="tx2"/>
                </a:solidFill>
              </a:rPr>
            </a:br>
            <a:r>
              <a:rPr lang="en-US" altLang="en-US" sz="5400" b="1" dirty="0">
                <a:solidFill>
                  <a:schemeClr val="tx2"/>
                </a:solidFill>
              </a:rPr>
              <a:t>OF CONTACT</a:t>
            </a:r>
          </a:p>
        </p:txBody>
      </p:sp>
      <p:cxnSp>
        <p:nvCxnSpPr>
          <p:cNvPr id="139" name="Straight Connector 138">
            <a:extLst>
              <a:ext uri="{FF2B5EF4-FFF2-40B4-BE49-F238E27FC236}">
                <a16:creationId xmlns:a16="http://schemas.microsoft.com/office/drawing/2014/main" id="{4D7BA9FB-91FD-4F7E-BE2F-258F01DCC4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93ADD3C3-E7D1-4565-A46D-64E1390F9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0"/>
            <a:ext cx="60960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a:extLst>
              <a:ext uri="{FF2B5EF4-FFF2-40B4-BE49-F238E27FC236}">
                <a16:creationId xmlns:a16="http://schemas.microsoft.com/office/drawing/2014/main" id="{AC5A1BF8-AE0C-4BDD-A5AD-722CC39D80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727992" y="419774"/>
            <a:ext cx="182880" cy="182880"/>
            <a:chOff x="4089400" y="933450"/>
            <a:chExt cx="338328" cy="341938"/>
          </a:xfrm>
        </p:grpSpPr>
        <p:cxnSp>
          <p:nvCxnSpPr>
            <p:cNvPr id="144" name="Straight Connector 143">
              <a:extLst>
                <a:ext uri="{FF2B5EF4-FFF2-40B4-BE49-F238E27FC236}">
                  <a16:creationId xmlns:a16="http://schemas.microsoft.com/office/drawing/2014/main" id="{B7AF189C-961D-4136-A44E-C91C3749DF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329658F-75F0-458F-9F34-3A8F81B7E5B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3315" name="Rectangle 5">
            <a:extLst>
              <a:ext uri="{FF2B5EF4-FFF2-40B4-BE49-F238E27FC236}">
                <a16:creationId xmlns:a16="http://schemas.microsoft.com/office/drawing/2014/main" id="{2D38BC2B-3ECB-453B-A5D6-7BE483213E87}"/>
              </a:ext>
            </a:extLst>
          </p:cNvPr>
          <p:cNvSpPr>
            <a:spLocks noChangeArrowheads="1"/>
          </p:cNvSpPr>
          <p:nvPr/>
        </p:nvSpPr>
        <p:spPr bwMode="auto">
          <a:xfrm>
            <a:off x="401620" y="2944368"/>
            <a:ext cx="5292761" cy="31673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lnSpcReduction="10000"/>
          </a:bodyPr>
          <a:lstStyle>
            <a:lvl1pPr marL="228600" indent="-228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ct val="25000"/>
              </a:spcAft>
              <a:buFont typeface="Arial" panose="020B0604020202020204" pitchFamily="34" charset="0"/>
              <a:buChar char="•"/>
            </a:pPr>
            <a:r>
              <a:rPr lang="en-US" altLang="en-US" sz="2800" dirty="0">
                <a:solidFill>
                  <a:schemeClr val="tx2"/>
                </a:solidFill>
                <a:latin typeface="+mn-lt"/>
              </a:rPr>
              <a:t>Always use the handrails.</a:t>
            </a:r>
          </a:p>
          <a:p>
            <a:pPr eaLnBrk="1" hangingPunct="1">
              <a:lnSpc>
                <a:spcPct val="90000"/>
              </a:lnSpc>
              <a:spcAft>
                <a:spcPct val="25000"/>
              </a:spcAft>
              <a:buFont typeface="Arial" panose="020B0604020202020204" pitchFamily="34" charset="0"/>
              <a:buChar char="•"/>
            </a:pPr>
            <a:r>
              <a:rPr lang="en-US" altLang="en-US" sz="2800" dirty="0">
                <a:solidFill>
                  <a:schemeClr val="tx2"/>
                </a:solidFill>
                <a:latin typeface="+mn-lt"/>
              </a:rPr>
              <a:t>Take your time.</a:t>
            </a:r>
          </a:p>
          <a:p>
            <a:pPr eaLnBrk="1" hangingPunct="1">
              <a:lnSpc>
                <a:spcPct val="90000"/>
              </a:lnSpc>
              <a:spcAft>
                <a:spcPct val="25000"/>
              </a:spcAft>
              <a:buFont typeface="Arial" panose="020B0604020202020204" pitchFamily="34" charset="0"/>
              <a:buChar char="•"/>
            </a:pPr>
            <a:r>
              <a:rPr lang="en-US" altLang="en-US" sz="2800" dirty="0">
                <a:solidFill>
                  <a:schemeClr val="tx2"/>
                </a:solidFill>
                <a:latin typeface="+mn-lt"/>
              </a:rPr>
              <a:t>Hold the handrail. </a:t>
            </a:r>
          </a:p>
          <a:p>
            <a:pPr eaLnBrk="1" hangingPunct="1">
              <a:lnSpc>
                <a:spcPct val="90000"/>
              </a:lnSpc>
              <a:spcAft>
                <a:spcPct val="25000"/>
              </a:spcAft>
              <a:buFont typeface="Arial" panose="020B0604020202020204" pitchFamily="34" charset="0"/>
              <a:buChar char="•"/>
            </a:pPr>
            <a:r>
              <a:rPr lang="en-US" altLang="en-US" sz="2800" dirty="0">
                <a:solidFill>
                  <a:schemeClr val="tx2"/>
                </a:solidFill>
                <a:latin typeface="+mn-lt"/>
              </a:rPr>
              <a:t>Carry objects in the opposite hand.</a:t>
            </a:r>
          </a:p>
          <a:p>
            <a:pPr eaLnBrk="1" hangingPunct="1">
              <a:lnSpc>
                <a:spcPct val="90000"/>
              </a:lnSpc>
              <a:spcAft>
                <a:spcPct val="25000"/>
              </a:spcAft>
              <a:buFont typeface="Arial" panose="020B0604020202020204" pitchFamily="34" charset="0"/>
              <a:buChar char="•"/>
            </a:pPr>
            <a:r>
              <a:rPr lang="en-US" altLang="en-US" sz="2800" dirty="0">
                <a:solidFill>
                  <a:schemeClr val="tx2"/>
                </a:solidFill>
                <a:latin typeface="+mn-lt"/>
              </a:rPr>
              <a:t>Watch where you are going.</a:t>
            </a:r>
          </a:p>
          <a:p>
            <a:pPr eaLnBrk="1" hangingPunct="1">
              <a:lnSpc>
                <a:spcPct val="90000"/>
              </a:lnSpc>
              <a:spcAft>
                <a:spcPct val="25000"/>
              </a:spcAft>
              <a:buFont typeface="Arial" panose="020B0604020202020204" pitchFamily="34" charset="0"/>
              <a:buChar char="•"/>
            </a:pPr>
            <a:r>
              <a:rPr lang="en-US" altLang="en-US" sz="2800" dirty="0">
                <a:solidFill>
                  <a:schemeClr val="tx2"/>
                </a:solidFill>
                <a:latin typeface="+mn-lt"/>
              </a:rPr>
              <a:t>Hold on to the handrail. </a:t>
            </a:r>
          </a:p>
          <a:p>
            <a:pPr eaLnBrk="1" hangingPunct="1">
              <a:lnSpc>
                <a:spcPct val="90000"/>
              </a:lnSpc>
              <a:spcAft>
                <a:spcPct val="25000"/>
              </a:spcAft>
              <a:buFont typeface="Arial" panose="020B0604020202020204" pitchFamily="34" charset="0"/>
              <a:buChar char="•"/>
            </a:pPr>
            <a:endParaRPr lang="en-US" altLang="en-US" dirty="0">
              <a:solidFill>
                <a:schemeClr val="tx2"/>
              </a:solidFill>
              <a:latin typeface="+mn-lt"/>
            </a:endParaRPr>
          </a:p>
        </p:txBody>
      </p:sp>
      <p:pic>
        <p:nvPicPr>
          <p:cNvPr id="13316" name="Picture 8" descr="npo000073">
            <a:extLst>
              <a:ext uri="{FF2B5EF4-FFF2-40B4-BE49-F238E27FC236}">
                <a16:creationId xmlns:a16="http://schemas.microsoft.com/office/drawing/2014/main" id="{F6DA4D18-2543-46FE-B69F-8D6F73AFCE67}"/>
              </a:ext>
            </a:extLst>
          </p:cNvPr>
          <p:cNvPicPr>
            <a:picLocks noChangeAspect="1" noChangeArrowheads="1"/>
          </p:cNvPicPr>
          <p:nvPr/>
        </p:nvPicPr>
        <p:blipFill rotWithShape="1">
          <a:blip r:embed="rId3">
            <a:duotone>
              <a:prstClr val="black"/>
              <a:prstClr val="white"/>
            </a:duotone>
            <a:extLst>
              <a:ext uri="{28A0092B-C50C-407E-A947-70E740481C1C}">
                <a14:useLocalDpi xmlns:a14="http://schemas.microsoft.com/office/drawing/2010/main" val="0"/>
              </a:ext>
            </a:extLst>
          </a:blip>
          <a:srcRect l="6274" r="29077" b="-1"/>
          <a:stretch/>
        </p:blipFill>
        <p:spPr bwMode="auto">
          <a:xfrm>
            <a:off x="7008159" y="735735"/>
            <a:ext cx="4549469" cy="52779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cxnSp>
        <p:nvCxnSpPr>
          <p:cNvPr id="147" name="Straight Connector 146">
            <a:extLst>
              <a:ext uri="{FF2B5EF4-FFF2-40B4-BE49-F238E27FC236}">
                <a16:creationId xmlns:a16="http://schemas.microsoft.com/office/drawing/2014/main" id="{9225BEE7-9886-4D1F-942F-E61D9B91476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49" name="Group 148">
            <a:extLst>
              <a:ext uri="{FF2B5EF4-FFF2-40B4-BE49-F238E27FC236}">
                <a16:creationId xmlns:a16="http://schemas.microsoft.com/office/drawing/2014/main" id="{FA031E08-0D70-4C7D-9850-70DE05AD82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612880" y="6400800"/>
            <a:ext cx="237639" cy="240175"/>
            <a:chOff x="4089400" y="933450"/>
            <a:chExt cx="338328" cy="341938"/>
          </a:xfrm>
        </p:grpSpPr>
        <p:cxnSp>
          <p:nvCxnSpPr>
            <p:cNvPr id="150" name="Straight Connector 149">
              <a:extLst>
                <a:ext uri="{FF2B5EF4-FFF2-40B4-BE49-F238E27FC236}">
                  <a16:creationId xmlns:a16="http://schemas.microsoft.com/office/drawing/2014/main" id="{25EBEA2A-09D5-40E2-9A4A-D57A7BDFD24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4E502F0-2804-4505-B32D-42FECA4E21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 name="Picture 1" descr="IAG-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4656" y="6122781"/>
            <a:ext cx="907344" cy="735219"/>
          </a:xfrm>
          <a:prstGeom prst="rect">
            <a:avLst/>
          </a:prstGeom>
        </p:spPr>
      </p:pic>
      <p:sp>
        <p:nvSpPr>
          <p:cNvPr id="3" name="Slide Number Placeholder 2"/>
          <p:cNvSpPr>
            <a:spLocks noGrp="1"/>
          </p:cNvSpPr>
          <p:nvPr>
            <p:ph type="sldNum" sz="quarter" idx="12"/>
          </p:nvPr>
        </p:nvSpPr>
        <p:spPr/>
        <p:txBody>
          <a:bodyPr/>
          <a:lstStyle/>
          <a:p>
            <a:fld id="{D113D036-35FF-47FB-A11F-1194D2A0F025}" type="slidenum">
              <a:rPr lang="en-US" smtClean="0"/>
              <a:t>10</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83CD0-AAD4-4F7F-9555-02FA263136A1}"/>
              </a:ext>
            </a:extLst>
          </p:cNvPr>
          <p:cNvSpPr>
            <a:spLocks noGrp="1"/>
          </p:cNvSpPr>
          <p:nvPr>
            <p:ph type="title"/>
          </p:nvPr>
        </p:nvSpPr>
        <p:spPr/>
        <p:txBody>
          <a:bodyPr>
            <a:normAutofit/>
          </a:bodyPr>
          <a:lstStyle/>
          <a:p>
            <a:pPr algn="ctr"/>
            <a:r>
              <a:rPr lang="en-US" sz="5400" b="1" dirty="0"/>
              <a:t>Safe Methods Matter Every Time</a:t>
            </a:r>
          </a:p>
        </p:txBody>
      </p:sp>
      <p:pic>
        <p:nvPicPr>
          <p:cNvPr id="4" name="fractured toe and sprained back">
            <a:hlinkClick r:id="" action="ppaction://media"/>
            <a:extLst>
              <a:ext uri="{FF2B5EF4-FFF2-40B4-BE49-F238E27FC236}">
                <a16:creationId xmlns:a16="http://schemas.microsoft.com/office/drawing/2014/main" id="{D7EFA207-D9A1-4137-9AAB-87A236F1991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38200" y="2209800"/>
            <a:ext cx="10515600" cy="3584575"/>
          </a:xfrm>
        </p:spPr>
      </p:pic>
      <p:sp>
        <p:nvSpPr>
          <p:cNvPr id="3" name="Slide Number Placeholder 2"/>
          <p:cNvSpPr>
            <a:spLocks noGrp="1"/>
          </p:cNvSpPr>
          <p:nvPr>
            <p:ph type="sldNum" sz="quarter" idx="12"/>
          </p:nvPr>
        </p:nvSpPr>
        <p:spPr/>
        <p:txBody>
          <a:bodyPr/>
          <a:lstStyle/>
          <a:p>
            <a:fld id="{D113D036-35FF-47FB-A11F-1194D2A0F025}" type="slidenum">
              <a:rPr lang="en-US" smtClean="0"/>
              <a:t>11</a:t>
            </a:fld>
            <a:endParaRPr lang="en-US" dirty="0"/>
          </a:p>
        </p:txBody>
      </p:sp>
    </p:spTree>
    <p:extLst>
      <p:ext uri="{BB962C8B-B14F-4D97-AF65-F5344CB8AC3E}">
        <p14:creationId xmlns:p14="http://schemas.microsoft.com/office/powerpoint/2010/main" val="286638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2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413CC-40F3-45CA-AECF-3D6E89EFFCB5}"/>
              </a:ext>
            </a:extLst>
          </p:cNvPr>
          <p:cNvSpPr>
            <a:spLocks noGrp="1"/>
          </p:cNvSpPr>
          <p:nvPr>
            <p:ph type="ctrTitle"/>
          </p:nvPr>
        </p:nvSpPr>
        <p:spPr/>
        <p:txBody>
          <a:bodyPr/>
          <a:lstStyle/>
          <a:p>
            <a:r>
              <a:rPr lang="en-US" dirty="0"/>
              <a:t>Distractions</a:t>
            </a:r>
            <a:br>
              <a:rPr lang="en-US" dirty="0"/>
            </a:br>
            <a:r>
              <a:rPr lang="en-US" dirty="0"/>
              <a:t>Not Paying Close Attention</a:t>
            </a:r>
          </a:p>
        </p:txBody>
      </p:sp>
      <p:sp>
        <p:nvSpPr>
          <p:cNvPr id="3" name="Subtitle 2">
            <a:extLst>
              <a:ext uri="{FF2B5EF4-FFF2-40B4-BE49-F238E27FC236}">
                <a16:creationId xmlns:a16="http://schemas.microsoft.com/office/drawing/2014/main" id="{8B9C4BDA-D76D-44AE-94CE-3065D5FE9AEE}"/>
              </a:ext>
            </a:extLst>
          </p:cNvPr>
          <p:cNvSpPr>
            <a:spLocks noGrp="1"/>
          </p:cNvSpPr>
          <p:nvPr>
            <p:ph type="subTitle" idx="1"/>
          </p:nvPr>
        </p:nvSpPr>
        <p:spPr/>
        <p:txBody>
          <a:bodyPr/>
          <a:lstStyle/>
          <a:p>
            <a:endParaRPr lang="en-US" dirty="0"/>
          </a:p>
          <a:p>
            <a:r>
              <a:rPr lang="en-US" sz="3200" dirty="0"/>
              <a:t>Was Identified as the Root Cause of many of the Auto Incidents Experienced this Policy Year.</a:t>
            </a:r>
          </a:p>
        </p:txBody>
      </p:sp>
      <p:sp>
        <p:nvSpPr>
          <p:cNvPr id="4" name="Slide Number Placeholder 3"/>
          <p:cNvSpPr>
            <a:spLocks noGrp="1"/>
          </p:cNvSpPr>
          <p:nvPr>
            <p:ph type="sldNum" sz="quarter" idx="12"/>
          </p:nvPr>
        </p:nvSpPr>
        <p:spPr/>
        <p:txBody>
          <a:bodyPr/>
          <a:lstStyle/>
          <a:p>
            <a:fld id="{D113D036-35FF-47FB-A11F-1194D2A0F025}" type="slidenum">
              <a:rPr lang="en-US" smtClean="0"/>
              <a:t>12</a:t>
            </a:fld>
            <a:endParaRPr lang="en-US" dirty="0"/>
          </a:p>
        </p:txBody>
      </p:sp>
    </p:spTree>
    <p:extLst>
      <p:ext uri="{BB962C8B-B14F-4D97-AF65-F5344CB8AC3E}">
        <p14:creationId xmlns:p14="http://schemas.microsoft.com/office/powerpoint/2010/main" val="2505161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9CB404-C4EC-46F8-BDA9-145275C87A8A}"/>
              </a:ext>
            </a:extLst>
          </p:cNvPr>
          <p:cNvSpPr>
            <a:spLocks noGrp="1"/>
          </p:cNvSpPr>
          <p:nvPr>
            <p:ph type="ctrTitle"/>
          </p:nvPr>
        </p:nvSpPr>
        <p:spPr>
          <a:xfrm>
            <a:off x="5041134" y="681628"/>
            <a:ext cx="6804280" cy="5585821"/>
          </a:xfrm>
        </p:spPr>
        <p:txBody>
          <a:bodyPr anchor="ctr">
            <a:normAutofit/>
          </a:bodyPr>
          <a:lstStyle/>
          <a:p>
            <a:pPr algn="l"/>
            <a:r>
              <a:rPr lang="en-US" sz="3400" b="1" dirty="0"/>
              <a:t>Distracted drivers, including those who text and drive, often drift outside their lanes. </a:t>
            </a:r>
            <a:br>
              <a:rPr lang="en-US" sz="3400" b="1" dirty="0"/>
            </a:br>
            <a:br>
              <a:rPr lang="en-US" sz="3400" b="1" dirty="0"/>
            </a:br>
            <a:r>
              <a:rPr lang="en-US" sz="3400" b="1" dirty="0"/>
              <a:t>If another vehicle occupies the space in the lane they drift into, distracted drivers can cause a sideswipe collision.</a:t>
            </a:r>
            <a:endParaRPr lang="en-US" sz="3400" dirty="0"/>
          </a:p>
        </p:txBody>
      </p:sp>
      <p:sp>
        <p:nvSpPr>
          <p:cNvPr id="3" name="Subtitle 2">
            <a:extLst>
              <a:ext uri="{FF2B5EF4-FFF2-40B4-BE49-F238E27FC236}">
                <a16:creationId xmlns:a16="http://schemas.microsoft.com/office/drawing/2014/main" id="{4D6DD659-7DD7-4792-B440-40387CE20034}"/>
              </a:ext>
            </a:extLst>
          </p:cNvPr>
          <p:cNvSpPr>
            <a:spLocks noGrp="1"/>
          </p:cNvSpPr>
          <p:nvPr>
            <p:ph type="subTitle" idx="1"/>
          </p:nvPr>
        </p:nvSpPr>
        <p:spPr>
          <a:xfrm>
            <a:off x="1331481" y="1270007"/>
            <a:ext cx="2736266" cy="4317987"/>
          </a:xfrm>
        </p:spPr>
        <p:txBody>
          <a:bodyPr anchor="ctr">
            <a:normAutofit/>
          </a:bodyPr>
          <a:lstStyle/>
          <a:p>
            <a:pPr algn="r"/>
            <a:r>
              <a:rPr lang="en-US" sz="4400" dirty="0">
                <a:solidFill>
                  <a:schemeClr val="bg1"/>
                </a:solidFill>
              </a:rPr>
              <a:t>Take Action </a:t>
            </a:r>
          </a:p>
          <a:p>
            <a:pPr algn="r"/>
            <a:endParaRPr lang="en-US" sz="4400" dirty="0">
              <a:solidFill>
                <a:schemeClr val="bg1"/>
              </a:solidFill>
            </a:endParaRPr>
          </a:p>
          <a:p>
            <a:pPr algn="r"/>
            <a:r>
              <a:rPr lang="en-US" sz="4400" dirty="0">
                <a:solidFill>
                  <a:schemeClr val="bg1"/>
                </a:solidFill>
              </a:rPr>
              <a:t> Avoid Distraction </a:t>
            </a:r>
          </a:p>
        </p:txBody>
      </p:sp>
      <p:grpSp>
        <p:nvGrpSpPr>
          <p:cNvPr id="18" name="Group 11">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4" name="Slide Number Placeholder 3"/>
          <p:cNvSpPr>
            <a:spLocks noGrp="1"/>
          </p:cNvSpPr>
          <p:nvPr>
            <p:ph type="sldNum" sz="quarter" idx="12"/>
          </p:nvPr>
        </p:nvSpPr>
        <p:spPr/>
        <p:txBody>
          <a:bodyPr/>
          <a:lstStyle/>
          <a:p>
            <a:fld id="{D113D036-35FF-47FB-A11F-1194D2A0F025}" type="slidenum">
              <a:rPr lang="en-US" smtClean="0"/>
              <a:t>13</a:t>
            </a:fld>
            <a:endParaRPr lang="en-US" dirty="0"/>
          </a:p>
        </p:txBody>
      </p:sp>
    </p:spTree>
    <p:extLst>
      <p:ext uri="{BB962C8B-B14F-4D97-AF65-F5344CB8AC3E}">
        <p14:creationId xmlns:p14="http://schemas.microsoft.com/office/powerpoint/2010/main" val="1907697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2" name="Rectangle 51">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5EDFF5-3653-41A5-BA58-53B4C5A45E53}"/>
              </a:ext>
            </a:extLst>
          </p:cNvPr>
          <p:cNvSpPr>
            <a:spLocks noGrp="1"/>
          </p:cNvSpPr>
          <p:nvPr>
            <p:ph type="title"/>
          </p:nvPr>
        </p:nvSpPr>
        <p:spPr>
          <a:xfrm>
            <a:off x="838200" y="4440602"/>
            <a:ext cx="10671368" cy="1645920"/>
          </a:xfrm>
        </p:spPr>
        <p:txBody>
          <a:bodyPr>
            <a:normAutofit/>
          </a:bodyPr>
          <a:lstStyle/>
          <a:p>
            <a:pPr algn="ctr"/>
            <a:r>
              <a:rPr lang="en-US" sz="3600" b="1" dirty="0"/>
              <a:t>MAKE IT A HABIT TO STAY ALERT. CHECK YOUR BLINDSPOTS. DRIVE SAFETY.</a:t>
            </a:r>
          </a:p>
        </p:txBody>
      </p:sp>
      <p:pic>
        <p:nvPicPr>
          <p:cNvPr id="7" name="Content Placeholder 6" descr="A picture containing black, sitting, covered, kitchen&#10;&#10;Description automatically generated">
            <a:extLst>
              <a:ext uri="{FF2B5EF4-FFF2-40B4-BE49-F238E27FC236}">
                <a16:creationId xmlns:a16="http://schemas.microsoft.com/office/drawing/2014/main" id="{5FA4282C-AEF4-4F82-9EC5-D81A72BA8B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346" r="2" b="7288"/>
          <a:stretch/>
        </p:blipFill>
        <p:spPr>
          <a:xfrm rot="5400000">
            <a:off x="4608484" y="587462"/>
            <a:ext cx="3216416" cy="3584448"/>
          </a:xfrm>
          <a:prstGeom prst="rect">
            <a:avLst/>
          </a:prstGeom>
        </p:spPr>
      </p:pic>
      <p:pic>
        <p:nvPicPr>
          <p:cNvPr id="11" name="Content Placeholder 10" descr="A picture containing object, indoor, light, photo&#10;&#10;Description automatically generated">
            <a:extLst>
              <a:ext uri="{FF2B5EF4-FFF2-40B4-BE49-F238E27FC236}">
                <a16:creationId xmlns:a16="http://schemas.microsoft.com/office/drawing/2014/main" id="{B9C54F71-E471-4B37-86CD-9BE5E38FCB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7" r="-3" b="-3"/>
          <a:stretch/>
        </p:blipFill>
        <p:spPr>
          <a:xfrm rot="5400000">
            <a:off x="1135564" y="347435"/>
            <a:ext cx="2736362" cy="3584448"/>
          </a:xfrm>
          <a:prstGeom prst="rect">
            <a:avLst/>
          </a:prstGeom>
        </p:spPr>
      </p:pic>
      <p:pic>
        <p:nvPicPr>
          <p:cNvPr id="5" name="Content Placeholder 4" descr="A car parked in front of a building&#10;&#10;Description automatically generated">
            <a:extLst>
              <a:ext uri="{FF2B5EF4-FFF2-40B4-BE49-F238E27FC236}">
                <a16:creationId xmlns:a16="http://schemas.microsoft.com/office/drawing/2014/main" id="{BE95B9AB-6C77-416B-A724-96A1F6C92AB3}"/>
              </a:ext>
            </a:extLst>
          </p:cNvPr>
          <p:cNvPicPr>
            <a:picLocks noChangeAspect="1"/>
          </p:cNvPicPr>
          <p:nvPr/>
        </p:nvPicPr>
        <p:blipFill rotWithShape="1">
          <a:blip r:embed="rId5">
            <a:extLst>
              <a:ext uri="{28A0092B-C50C-407E-A947-70E740481C1C}">
                <a14:useLocalDpi xmlns:a14="http://schemas.microsoft.com/office/drawing/2010/main" val="0"/>
              </a:ext>
            </a:extLst>
          </a:blip>
          <a:srcRect l="2083" r="-4" b="-4"/>
          <a:stretch/>
        </p:blipFill>
        <p:spPr>
          <a:xfrm>
            <a:off x="8137415" y="817230"/>
            <a:ext cx="3584448" cy="2736370"/>
          </a:xfrm>
          <a:prstGeom prst="rect">
            <a:avLst/>
          </a:prstGeom>
        </p:spPr>
      </p:pic>
      <p:sp>
        <p:nvSpPr>
          <p:cNvPr id="54" name="Rectangle 53">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20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p:cNvSpPr>
            <a:spLocks noGrp="1"/>
          </p:cNvSpPr>
          <p:nvPr>
            <p:ph type="sldNum" sz="quarter" idx="12"/>
          </p:nvPr>
        </p:nvSpPr>
        <p:spPr/>
        <p:txBody>
          <a:bodyPr/>
          <a:lstStyle/>
          <a:p>
            <a:fld id="{D113D036-35FF-47FB-A11F-1194D2A0F025}" type="slidenum">
              <a:rPr lang="en-US" smtClean="0"/>
              <a:t>14</a:t>
            </a:fld>
            <a:endParaRPr lang="en-US" dirty="0"/>
          </a:p>
        </p:txBody>
      </p:sp>
    </p:spTree>
    <p:extLst>
      <p:ext uri="{BB962C8B-B14F-4D97-AF65-F5344CB8AC3E}">
        <p14:creationId xmlns:p14="http://schemas.microsoft.com/office/powerpoint/2010/main" val="3409937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22"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3"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14F7E61-530C-4A63-9D92-057FE1FE1334}"/>
              </a:ext>
            </a:extLst>
          </p:cNvPr>
          <p:cNvSpPr>
            <a:spLocks noGrp="1"/>
          </p:cNvSpPr>
          <p:nvPr>
            <p:ph type="title"/>
          </p:nvPr>
        </p:nvSpPr>
        <p:spPr>
          <a:xfrm>
            <a:off x="556237" y="1780660"/>
            <a:ext cx="3582073" cy="4279709"/>
          </a:xfrm>
        </p:spPr>
        <p:txBody>
          <a:bodyPr anchor="ctr">
            <a:normAutofit/>
          </a:bodyPr>
          <a:lstStyle/>
          <a:p>
            <a:pPr algn="ctr"/>
            <a:r>
              <a:rPr lang="en-US" sz="4800" dirty="0">
                <a:solidFill>
                  <a:schemeClr val="bg1"/>
                </a:solidFill>
              </a:rPr>
              <a:t>Distracted Drivers </a:t>
            </a:r>
            <a:br>
              <a:rPr lang="en-US" sz="4800" dirty="0">
                <a:solidFill>
                  <a:schemeClr val="bg1"/>
                </a:solidFill>
              </a:rPr>
            </a:br>
            <a:r>
              <a:rPr lang="en-US" sz="4800" dirty="0">
                <a:solidFill>
                  <a:schemeClr val="bg1"/>
                </a:solidFill>
              </a:rPr>
              <a:t>Cause</a:t>
            </a:r>
            <a:br>
              <a:rPr lang="en-US" sz="4800" dirty="0">
                <a:solidFill>
                  <a:schemeClr val="bg1"/>
                </a:solidFill>
              </a:rPr>
            </a:br>
            <a:r>
              <a:rPr lang="en-US" sz="4800" dirty="0">
                <a:solidFill>
                  <a:schemeClr val="bg1"/>
                </a:solidFill>
              </a:rPr>
              <a:t>25% of All Crashes</a:t>
            </a:r>
            <a:br>
              <a:rPr lang="en-US" sz="4800" dirty="0">
                <a:solidFill>
                  <a:schemeClr val="bg1"/>
                </a:solidFill>
              </a:rPr>
            </a:br>
            <a:endParaRPr lang="en-US" sz="4800" dirty="0">
              <a:solidFill>
                <a:schemeClr val="bg1"/>
              </a:solidFill>
            </a:endParaRPr>
          </a:p>
        </p:txBody>
      </p:sp>
      <p:sp>
        <p:nvSpPr>
          <p:cNvPr id="3" name="Content Placeholder 2">
            <a:extLst>
              <a:ext uri="{FF2B5EF4-FFF2-40B4-BE49-F238E27FC236}">
                <a16:creationId xmlns:a16="http://schemas.microsoft.com/office/drawing/2014/main" id="{C739311E-D93B-4FD9-9963-E15D078BDE84}"/>
              </a:ext>
            </a:extLst>
          </p:cNvPr>
          <p:cNvSpPr>
            <a:spLocks noGrp="1"/>
          </p:cNvSpPr>
          <p:nvPr>
            <p:ph idx="1"/>
          </p:nvPr>
        </p:nvSpPr>
        <p:spPr>
          <a:xfrm>
            <a:off x="5116653" y="381000"/>
            <a:ext cx="6174199" cy="6286499"/>
          </a:xfrm>
        </p:spPr>
        <p:txBody>
          <a:bodyPr anchor="ctr">
            <a:normAutofit fontScale="92500"/>
          </a:bodyPr>
          <a:lstStyle/>
          <a:p>
            <a:pPr marL="0" indent="0" fontAlgn="base">
              <a:buNone/>
            </a:pPr>
            <a:r>
              <a:rPr lang="en-US" b="1" dirty="0"/>
              <a:t>The use of a hand-held mobile telephone according to the </a:t>
            </a:r>
            <a:r>
              <a:rPr lang="en-US" b="1" dirty="0">
                <a:hlinkClick r:id="rId3"/>
              </a:rPr>
              <a:t>FMCSA</a:t>
            </a:r>
            <a:r>
              <a:rPr lang="en-US" b="1" dirty="0"/>
              <a:t> means:</a:t>
            </a:r>
          </a:p>
          <a:p>
            <a:pPr fontAlgn="base"/>
            <a:r>
              <a:rPr lang="en-US" dirty="0"/>
              <a:t>Using at least one hand to </a:t>
            </a:r>
            <a:r>
              <a:rPr lang="en-US" u="sng" dirty="0"/>
              <a:t>hold</a:t>
            </a:r>
            <a:r>
              <a:rPr lang="en-US" dirty="0"/>
              <a:t> a mobile phone to make a call;</a:t>
            </a:r>
          </a:p>
          <a:p>
            <a:pPr fontAlgn="base"/>
            <a:r>
              <a:rPr lang="en-US" u="sng" dirty="0"/>
              <a:t>Dialing</a:t>
            </a:r>
            <a:r>
              <a:rPr lang="en-US" dirty="0"/>
              <a:t> a mobile phone by pressing more than a single button; or</a:t>
            </a:r>
          </a:p>
          <a:p>
            <a:pPr fontAlgn="base"/>
            <a:r>
              <a:rPr lang="en-US" u="sng" dirty="0"/>
              <a:t>Reaching </a:t>
            </a:r>
            <a:r>
              <a:rPr lang="en-US" dirty="0"/>
              <a:t>for a mobile phone in a manner that requires a driver to maneuver so that he or she is no longer in a seated driving position, restrained by a seat belt.</a:t>
            </a:r>
          </a:p>
          <a:p>
            <a:pPr fontAlgn="base"/>
            <a:r>
              <a:rPr lang="en-US" dirty="0"/>
              <a:t>DOT penalties can be up to $2,750 for drivers and up to $11,000 for employers who allow or require drivers to use a hand-held communications device while driving.</a:t>
            </a:r>
          </a:p>
          <a:p>
            <a:endParaRPr lang="en-US" sz="1900" dirty="0"/>
          </a:p>
        </p:txBody>
      </p:sp>
      <p:sp>
        <p:nvSpPr>
          <p:cNvPr id="4" name="Slide Number Placeholder 3"/>
          <p:cNvSpPr>
            <a:spLocks noGrp="1"/>
          </p:cNvSpPr>
          <p:nvPr>
            <p:ph type="sldNum" sz="quarter" idx="12"/>
          </p:nvPr>
        </p:nvSpPr>
        <p:spPr/>
        <p:txBody>
          <a:bodyPr/>
          <a:lstStyle/>
          <a:p>
            <a:fld id="{D113D036-35FF-47FB-A11F-1194D2A0F025}" type="slidenum">
              <a:rPr lang="en-US" smtClean="0"/>
              <a:t>15</a:t>
            </a:fld>
            <a:endParaRPr lang="en-US" dirty="0"/>
          </a:p>
        </p:txBody>
      </p:sp>
    </p:spTree>
    <p:extLst>
      <p:ext uri="{BB962C8B-B14F-4D97-AF65-F5344CB8AC3E}">
        <p14:creationId xmlns:p14="http://schemas.microsoft.com/office/powerpoint/2010/main" val="60239495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F7083-5214-4CAF-AC16-6C41BE565246}"/>
              </a:ext>
            </a:extLst>
          </p:cNvPr>
          <p:cNvSpPr>
            <a:spLocks noGrp="1"/>
          </p:cNvSpPr>
          <p:nvPr>
            <p:ph type="title"/>
          </p:nvPr>
        </p:nvSpPr>
        <p:spPr/>
        <p:txBody>
          <a:bodyPr/>
          <a:lstStyle/>
          <a:p>
            <a:r>
              <a:rPr lang="en-US" dirty="0"/>
              <a:t>What Was the End Result for This Driver?</a:t>
            </a:r>
          </a:p>
        </p:txBody>
      </p:sp>
      <p:pic>
        <p:nvPicPr>
          <p:cNvPr id="5" name="PTT1 guy on his mobile labor day weekend">
            <a:hlinkClick r:id="" action="ppaction://media"/>
            <a:extLst>
              <a:ext uri="{FF2B5EF4-FFF2-40B4-BE49-F238E27FC236}">
                <a16:creationId xmlns:a16="http://schemas.microsoft.com/office/drawing/2014/main" id="{68343CF8-0D11-49F6-B08A-7A2168E4EAF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38200" y="2374900"/>
            <a:ext cx="10515600" cy="3252788"/>
          </a:xfrm>
        </p:spPr>
      </p:pic>
      <p:sp>
        <p:nvSpPr>
          <p:cNvPr id="4" name="Slide Number Placeholder 3">
            <a:extLst>
              <a:ext uri="{FF2B5EF4-FFF2-40B4-BE49-F238E27FC236}">
                <a16:creationId xmlns:a16="http://schemas.microsoft.com/office/drawing/2014/main" id="{7A01C167-6A78-460F-AE5E-AAF6A89C2392}"/>
              </a:ext>
            </a:extLst>
          </p:cNvPr>
          <p:cNvSpPr>
            <a:spLocks noGrp="1"/>
          </p:cNvSpPr>
          <p:nvPr>
            <p:ph type="sldNum" sz="quarter" idx="12"/>
          </p:nvPr>
        </p:nvSpPr>
        <p:spPr/>
        <p:txBody>
          <a:bodyPr/>
          <a:lstStyle/>
          <a:p>
            <a:fld id="{D113D036-35FF-47FB-A11F-1194D2A0F025}" type="slidenum">
              <a:rPr lang="en-US" smtClean="0"/>
              <a:t>16</a:t>
            </a:fld>
            <a:endParaRPr lang="en-US" dirty="0"/>
          </a:p>
        </p:txBody>
      </p:sp>
    </p:spTree>
    <p:extLst>
      <p:ext uri="{BB962C8B-B14F-4D97-AF65-F5344CB8AC3E}">
        <p14:creationId xmlns:p14="http://schemas.microsoft.com/office/powerpoint/2010/main" val="211508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29">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31">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B5B076C-9AD9-4B82-B534-3166D6CE759E}"/>
              </a:ext>
            </a:extLst>
          </p:cNvPr>
          <p:cNvSpPr>
            <a:spLocks noGrp="1"/>
          </p:cNvSpPr>
          <p:nvPr>
            <p:ph type="title"/>
          </p:nvPr>
        </p:nvSpPr>
        <p:spPr>
          <a:xfrm>
            <a:off x="767290" y="1289146"/>
            <a:ext cx="4153626" cy="4279709"/>
          </a:xfrm>
        </p:spPr>
        <p:txBody>
          <a:bodyPr anchor="ctr">
            <a:normAutofit/>
          </a:bodyPr>
          <a:lstStyle/>
          <a:p>
            <a:pPr algn="r"/>
            <a:r>
              <a:rPr lang="en-US" sz="5400">
                <a:solidFill>
                  <a:schemeClr val="bg1"/>
                </a:solidFill>
              </a:rPr>
              <a:t>THE BLIND SPOT SIDESWIPE</a:t>
            </a:r>
          </a:p>
        </p:txBody>
      </p:sp>
      <p:grpSp>
        <p:nvGrpSpPr>
          <p:cNvPr id="44" name="Group 33">
            <a:extLst>
              <a:ext uri="{FF2B5EF4-FFF2-40B4-BE49-F238E27FC236}">
                <a16:creationId xmlns:a16="http://schemas.microsoft.com/office/drawing/2014/main" id="{E12BF2FB-8A96-4B53-86A0-04755C545E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3027" y="681628"/>
            <a:ext cx="1562267" cy="1172973"/>
            <a:chOff x="7493121" y="1000124"/>
            <a:chExt cx="1562267" cy="1172973"/>
          </a:xfrm>
        </p:grpSpPr>
        <p:sp>
          <p:nvSpPr>
            <p:cNvPr id="35" name="Freeform 5">
              <a:extLst>
                <a:ext uri="{FF2B5EF4-FFF2-40B4-BE49-F238E27FC236}">
                  <a16:creationId xmlns:a16="http://schemas.microsoft.com/office/drawing/2014/main" id="{893D4739-55F8-4E73-8F98-AF42D54BD4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9312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5" name="Freeform 5">
              <a:extLst>
                <a:ext uri="{FF2B5EF4-FFF2-40B4-BE49-F238E27FC236}">
                  <a16:creationId xmlns:a16="http://schemas.microsoft.com/office/drawing/2014/main" id="{A1AA190F-FB42-4BED-8AA1-A5A01B43C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29322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3" name="Content Placeholder 2">
            <a:extLst>
              <a:ext uri="{FF2B5EF4-FFF2-40B4-BE49-F238E27FC236}">
                <a16:creationId xmlns:a16="http://schemas.microsoft.com/office/drawing/2014/main" id="{B4E65FAB-5A8A-4586-95B5-6C3A2F4EA9D8}"/>
              </a:ext>
            </a:extLst>
          </p:cNvPr>
          <p:cNvSpPr>
            <a:spLocks noGrp="1"/>
          </p:cNvSpPr>
          <p:nvPr>
            <p:ph idx="1"/>
          </p:nvPr>
        </p:nvSpPr>
        <p:spPr>
          <a:xfrm>
            <a:off x="6126740" y="2203259"/>
            <a:ext cx="5604386" cy="4128902"/>
          </a:xfrm>
        </p:spPr>
        <p:txBody>
          <a:bodyPr anchor="ctr">
            <a:normAutofit/>
          </a:bodyPr>
          <a:lstStyle/>
          <a:p>
            <a:pPr marL="0" indent="0">
              <a:buNone/>
            </a:pPr>
            <a:r>
              <a:rPr lang="en-US" sz="2400" dirty="0"/>
              <a:t>Check your blind spot carefully before changing lanes or before making the turn.</a:t>
            </a:r>
          </a:p>
          <a:p>
            <a:r>
              <a:rPr lang="en-US" sz="2400" dirty="0"/>
              <a:t>Every time you change lanes, check your blind spot to ensure another car has not slipped into it while your attention drifted elsewhere. </a:t>
            </a:r>
          </a:p>
          <a:p>
            <a:r>
              <a:rPr lang="en-US" sz="2400" dirty="0"/>
              <a:t>Carefully watch the flow of traffic while you drive, identifying other drivers in your mirrors.</a:t>
            </a:r>
          </a:p>
          <a:p>
            <a:r>
              <a:rPr lang="en-US" sz="2400" dirty="0"/>
              <a:t> Check your blind spot when parking, backing and moving the vehicle.</a:t>
            </a:r>
          </a:p>
          <a:p>
            <a:endParaRPr lang="en-US" sz="1700" dirty="0"/>
          </a:p>
        </p:txBody>
      </p:sp>
      <p:sp>
        <p:nvSpPr>
          <p:cNvPr id="4" name="Slide Number Placeholder 3"/>
          <p:cNvSpPr>
            <a:spLocks noGrp="1"/>
          </p:cNvSpPr>
          <p:nvPr>
            <p:ph type="sldNum" sz="quarter" idx="12"/>
          </p:nvPr>
        </p:nvSpPr>
        <p:spPr/>
        <p:txBody>
          <a:bodyPr/>
          <a:lstStyle/>
          <a:p>
            <a:fld id="{D113D036-35FF-47FB-A11F-1194D2A0F025}" type="slidenum">
              <a:rPr lang="en-US" smtClean="0"/>
              <a:t>17</a:t>
            </a:fld>
            <a:endParaRPr lang="en-US" dirty="0"/>
          </a:p>
        </p:txBody>
      </p:sp>
    </p:spTree>
    <p:extLst>
      <p:ext uri="{BB962C8B-B14F-4D97-AF65-F5344CB8AC3E}">
        <p14:creationId xmlns:p14="http://schemas.microsoft.com/office/powerpoint/2010/main" val="1705960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car parked in a parking lot&#10;&#10;Description automatically generated">
            <a:extLst>
              <a:ext uri="{FF2B5EF4-FFF2-40B4-BE49-F238E27FC236}">
                <a16:creationId xmlns:a16="http://schemas.microsoft.com/office/drawing/2014/main" id="{4A145FFB-7773-4BF1-A47B-8B7FDE3499E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2" y="444762"/>
            <a:ext cx="5426764" cy="2659114"/>
          </a:xfrm>
          <a:prstGeom prst="rect">
            <a:avLst/>
          </a:prstGeom>
        </p:spPr>
      </p:pic>
      <p:pic>
        <p:nvPicPr>
          <p:cNvPr id="10" name="Picture 9" descr="A picture containing sofa, man, computer&#10;&#10;Description automatically generated">
            <a:extLst>
              <a:ext uri="{FF2B5EF4-FFF2-40B4-BE49-F238E27FC236}">
                <a16:creationId xmlns:a16="http://schemas.microsoft.com/office/drawing/2014/main" id="{56058B42-D99B-4C2A-8698-0840AA5321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1" y="3919240"/>
            <a:ext cx="5426764" cy="2184272"/>
          </a:xfrm>
          <a:prstGeom prst="rect">
            <a:avLst/>
          </a:prstGeom>
        </p:spPr>
      </p:pic>
      <p:sp>
        <p:nvSpPr>
          <p:cNvPr id="15" name="Rectangle 17">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7" name="Content Placeholder 3">
            <a:extLst>
              <a:ext uri="{FF2B5EF4-FFF2-40B4-BE49-F238E27FC236}">
                <a16:creationId xmlns:a16="http://schemas.microsoft.com/office/drawing/2014/main" id="{597EECAE-4975-4BA4-8A51-A1939187FDB9}"/>
              </a:ext>
            </a:extLst>
          </p:cNvPr>
          <p:cNvGraphicFramePr>
            <a:graphicFrameLocks/>
          </p:cNvGraphicFramePr>
          <p:nvPr>
            <p:extLst>
              <p:ext uri="{D42A27DB-BD31-4B8C-83A1-F6EECF244321}">
                <p14:modId xmlns:p14="http://schemas.microsoft.com/office/powerpoint/2010/main" val="1969956994"/>
              </p:ext>
            </p:extLst>
          </p:nvPr>
        </p:nvGraphicFramePr>
        <p:xfrm>
          <a:off x="6679269" y="321734"/>
          <a:ext cx="5254975" cy="6069923"/>
        </p:xfrm>
        <a:graphic>
          <a:graphicData uri="http://schemas.openxmlformats.org/drawingml/2006/table">
            <a:tbl>
              <a:tblPr firstRow="1" firstCol="1" lastRow="1" lastCol="1" bandRow="1" bandCol="1">
                <a:noFill/>
                <a:tableStyleId>{5C22544A-7EE6-4342-B048-85BDC9FD1C3A}</a:tableStyleId>
              </a:tblPr>
              <a:tblGrid>
                <a:gridCol w="5254975">
                  <a:extLst>
                    <a:ext uri="{9D8B030D-6E8A-4147-A177-3AD203B41FA5}">
                      <a16:colId xmlns:a16="http://schemas.microsoft.com/office/drawing/2014/main" val="3874829068"/>
                    </a:ext>
                  </a:extLst>
                </a:gridCol>
              </a:tblGrid>
              <a:tr h="3096806">
                <a:tc>
                  <a:txBody>
                    <a:bodyPr/>
                    <a:lstStyle/>
                    <a:p>
                      <a:pPr marL="5715" marR="0" indent="-1905">
                        <a:spcBef>
                          <a:spcPts val="115"/>
                        </a:spcBef>
                        <a:spcAft>
                          <a:spcPts val="0"/>
                        </a:spcAft>
                      </a:pPr>
                      <a:r>
                        <a:rPr lang="en-US" sz="1500" b="1" dirty="0">
                          <a:solidFill>
                            <a:schemeClr val="tx1">
                              <a:lumMod val="75000"/>
                              <a:lumOff val="25000"/>
                            </a:schemeClr>
                          </a:solidFill>
                          <a:effectLst/>
                        </a:rPr>
                        <a:t>What was the primary fact in charging this collision and the accident committees'</a:t>
                      </a:r>
                      <a:r>
                        <a:rPr lang="en-US" sz="1500" b="1" spc="-25" dirty="0">
                          <a:solidFill>
                            <a:schemeClr val="tx1">
                              <a:lumMod val="75000"/>
                              <a:lumOff val="25000"/>
                            </a:schemeClr>
                          </a:solidFill>
                          <a:effectLst/>
                        </a:rPr>
                        <a:t> </a:t>
                      </a:r>
                      <a:r>
                        <a:rPr lang="en-US" sz="1500" b="1" dirty="0">
                          <a:solidFill>
                            <a:schemeClr val="tx1">
                              <a:lumMod val="75000"/>
                              <a:lumOff val="25000"/>
                            </a:schemeClr>
                          </a:solidFill>
                          <a:effectLst/>
                        </a:rPr>
                        <a:t>ruling</a:t>
                      </a:r>
                      <a:r>
                        <a:rPr lang="en-US" sz="1500" b="1" spc="-65" dirty="0">
                          <a:solidFill>
                            <a:schemeClr val="tx1">
                              <a:lumMod val="75000"/>
                              <a:lumOff val="25000"/>
                            </a:schemeClr>
                          </a:solidFill>
                          <a:effectLst/>
                        </a:rPr>
                        <a:t> </a:t>
                      </a:r>
                      <a:r>
                        <a:rPr lang="en-US" sz="1500" b="1" dirty="0">
                          <a:solidFill>
                            <a:schemeClr val="tx1">
                              <a:lumMod val="75000"/>
                              <a:lumOff val="25000"/>
                            </a:schemeClr>
                          </a:solidFill>
                          <a:effectLst/>
                        </a:rPr>
                        <a:t>on</a:t>
                      </a:r>
                      <a:r>
                        <a:rPr lang="en-US" sz="1500" b="1" spc="-75" dirty="0">
                          <a:solidFill>
                            <a:schemeClr val="tx1">
                              <a:lumMod val="75000"/>
                              <a:lumOff val="25000"/>
                            </a:schemeClr>
                          </a:solidFill>
                          <a:effectLst/>
                        </a:rPr>
                        <a:t> </a:t>
                      </a:r>
                      <a:r>
                        <a:rPr lang="en-US" sz="1500" b="1" dirty="0">
                          <a:solidFill>
                            <a:schemeClr val="tx1">
                              <a:lumMod val="75000"/>
                              <a:lumOff val="25000"/>
                            </a:schemeClr>
                          </a:solidFill>
                          <a:effectLst/>
                        </a:rPr>
                        <a:t>the</a:t>
                      </a:r>
                      <a:r>
                        <a:rPr lang="en-US" sz="1500" b="1" spc="-60" dirty="0">
                          <a:solidFill>
                            <a:schemeClr val="tx1">
                              <a:lumMod val="75000"/>
                              <a:lumOff val="25000"/>
                            </a:schemeClr>
                          </a:solidFill>
                          <a:effectLst/>
                        </a:rPr>
                        <a:t> </a:t>
                      </a:r>
                      <a:r>
                        <a:rPr lang="en-US" sz="1500" b="1" dirty="0">
                          <a:solidFill>
                            <a:schemeClr val="tx1">
                              <a:lumMod val="75000"/>
                              <a:lumOff val="25000"/>
                            </a:schemeClr>
                          </a:solidFill>
                          <a:effectLst/>
                        </a:rPr>
                        <a:t>preventability</a:t>
                      </a:r>
                      <a:r>
                        <a:rPr lang="en-US" sz="1500" b="1" spc="-120" dirty="0">
                          <a:solidFill>
                            <a:schemeClr val="tx1">
                              <a:lumMod val="75000"/>
                              <a:lumOff val="25000"/>
                            </a:schemeClr>
                          </a:solidFill>
                          <a:effectLst/>
                        </a:rPr>
                        <a:t> </a:t>
                      </a:r>
                      <a:r>
                        <a:rPr lang="en-US" sz="1500" b="1" dirty="0">
                          <a:solidFill>
                            <a:schemeClr val="tx1">
                              <a:lumMod val="75000"/>
                              <a:lumOff val="25000"/>
                            </a:schemeClr>
                          </a:solidFill>
                          <a:effectLst/>
                        </a:rPr>
                        <a:t>of</a:t>
                      </a:r>
                      <a:r>
                        <a:rPr lang="en-US" sz="1500" b="1" spc="-110" dirty="0">
                          <a:solidFill>
                            <a:schemeClr val="tx1">
                              <a:lumMod val="75000"/>
                              <a:lumOff val="25000"/>
                            </a:schemeClr>
                          </a:solidFill>
                          <a:effectLst/>
                        </a:rPr>
                        <a:t> </a:t>
                      </a:r>
                      <a:r>
                        <a:rPr lang="en-US" sz="1500" b="1" dirty="0">
                          <a:solidFill>
                            <a:schemeClr val="tx1">
                              <a:lumMod val="75000"/>
                              <a:lumOff val="25000"/>
                            </a:schemeClr>
                          </a:solidFill>
                          <a:effectLst/>
                        </a:rPr>
                        <a:t>the</a:t>
                      </a:r>
                      <a:r>
                        <a:rPr lang="en-US" sz="1500" b="1" spc="-95" dirty="0">
                          <a:solidFill>
                            <a:schemeClr val="tx1">
                              <a:lumMod val="75000"/>
                              <a:lumOff val="25000"/>
                            </a:schemeClr>
                          </a:solidFill>
                          <a:effectLst/>
                        </a:rPr>
                        <a:t> </a:t>
                      </a:r>
                      <a:r>
                        <a:rPr lang="en-US" sz="1500" b="1" dirty="0">
                          <a:solidFill>
                            <a:schemeClr val="tx1">
                              <a:lumMod val="75000"/>
                              <a:lumOff val="25000"/>
                            </a:schemeClr>
                          </a:solidFill>
                          <a:effectLst/>
                        </a:rPr>
                        <a:t>collision,</a:t>
                      </a:r>
                      <a:r>
                        <a:rPr lang="en-US" sz="1500" b="1" spc="-35" dirty="0">
                          <a:solidFill>
                            <a:schemeClr val="tx1">
                              <a:lumMod val="75000"/>
                              <a:lumOff val="25000"/>
                            </a:schemeClr>
                          </a:solidFill>
                          <a:effectLst/>
                        </a:rPr>
                        <a:t> </a:t>
                      </a:r>
                      <a:r>
                        <a:rPr lang="en-US" sz="1500" b="1" dirty="0">
                          <a:solidFill>
                            <a:schemeClr val="tx1">
                              <a:lumMod val="75000"/>
                              <a:lumOff val="25000"/>
                            </a:schemeClr>
                          </a:solidFill>
                          <a:effectLst/>
                        </a:rPr>
                        <a:t>based</a:t>
                      </a:r>
                      <a:r>
                        <a:rPr lang="en-US" sz="1500" b="1" spc="-45" dirty="0">
                          <a:solidFill>
                            <a:schemeClr val="tx1">
                              <a:lumMod val="75000"/>
                              <a:lumOff val="25000"/>
                            </a:schemeClr>
                          </a:solidFill>
                          <a:effectLst/>
                        </a:rPr>
                        <a:t> </a:t>
                      </a:r>
                      <a:r>
                        <a:rPr lang="en-US" sz="1500" b="1" dirty="0">
                          <a:solidFill>
                            <a:schemeClr val="tx1">
                              <a:lumMod val="75000"/>
                              <a:lumOff val="25000"/>
                            </a:schemeClr>
                          </a:solidFill>
                          <a:effectLst/>
                        </a:rPr>
                        <a:t>on</a:t>
                      </a:r>
                      <a:r>
                        <a:rPr lang="en-US" sz="1500" b="1" spc="-75" dirty="0">
                          <a:solidFill>
                            <a:schemeClr val="tx1">
                              <a:lumMod val="75000"/>
                              <a:lumOff val="25000"/>
                            </a:schemeClr>
                          </a:solidFill>
                          <a:effectLst/>
                        </a:rPr>
                        <a:t> </a:t>
                      </a:r>
                      <a:r>
                        <a:rPr lang="en-US" sz="1500" b="1" dirty="0">
                          <a:solidFill>
                            <a:schemeClr val="tx1">
                              <a:lumMod val="75000"/>
                              <a:lumOff val="25000"/>
                            </a:schemeClr>
                          </a:solidFill>
                          <a:effectLst/>
                        </a:rPr>
                        <a:t>facts</a:t>
                      </a:r>
                      <a:r>
                        <a:rPr lang="en-US" sz="1500" b="1" spc="-70" dirty="0">
                          <a:solidFill>
                            <a:schemeClr val="tx1">
                              <a:lumMod val="75000"/>
                              <a:lumOff val="25000"/>
                            </a:schemeClr>
                          </a:solidFill>
                          <a:effectLst/>
                        </a:rPr>
                        <a:t> </a:t>
                      </a:r>
                      <a:r>
                        <a:rPr lang="en-US" sz="1500" b="1" dirty="0">
                          <a:solidFill>
                            <a:schemeClr val="tx1">
                              <a:lumMod val="75000"/>
                              <a:lumOff val="25000"/>
                            </a:schemeClr>
                          </a:solidFill>
                          <a:effectLst/>
                        </a:rPr>
                        <a:t>and laws?</a:t>
                      </a:r>
                    </a:p>
                    <a:p>
                      <a:pPr marL="5715" marR="0" indent="-1905">
                        <a:spcBef>
                          <a:spcPts val="115"/>
                        </a:spcBef>
                        <a:spcAft>
                          <a:spcPts val="0"/>
                        </a:spcAft>
                      </a:pPr>
                      <a:endParaRPr lang="en-US" sz="1500" b="1" dirty="0">
                        <a:solidFill>
                          <a:schemeClr val="tx1">
                            <a:lumMod val="75000"/>
                            <a:lumOff val="25000"/>
                          </a:schemeClr>
                        </a:solidFill>
                        <a:effectLst/>
                      </a:endParaRPr>
                    </a:p>
                    <a:p>
                      <a:pPr marL="8255" marR="346710" indent="-1905">
                        <a:lnSpc>
                          <a:spcPct val="97000"/>
                        </a:lnSpc>
                        <a:spcBef>
                          <a:spcPts val="275"/>
                        </a:spcBef>
                        <a:spcAft>
                          <a:spcPts val="0"/>
                        </a:spcAft>
                      </a:pPr>
                      <a:r>
                        <a:rPr lang="en-US" sz="2300" b="1" dirty="0">
                          <a:solidFill>
                            <a:schemeClr val="tx1">
                              <a:lumMod val="75000"/>
                              <a:lumOff val="25000"/>
                            </a:schemeClr>
                          </a:solidFill>
                          <a:effectLst/>
                        </a:rPr>
                        <a:t>Preventable -</a:t>
                      </a:r>
                      <a:r>
                        <a:rPr lang="en-US" sz="2300" b="1" spc="320" dirty="0">
                          <a:solidFill>
                            <a:schemeClr val="tx1">
                              <a:lumMod val="75000"/>
                              <a:lumOff val="25000"/>
                            </a:schemeClr>
                          </a:solidFill>
                          <a:effectLst/>
                        </a:rPr>
                        <a:t> </a:t>
                      </a:r>
                      <a:r>
                        <a:rPr lang="en-US" sz="2300" b="1" dirty="0">
                          <a:solidFill>
                            <a:schemeClr val="tx1">
                              <a:lumMod val="75000"/>
                              <a:lumOff val="25000"/>
                            </a:schemeClr>
                          </a:solidFill>
                          <a:effectLst/>
                        </a:rPr>
                        <a:t>Driver failed to have control of her vehicle, </a:t>
                      </a:r>
                      <a:r>
                        <a:rPr lang="en-US" sz="2300" b="1" dirty="0">
                          <a:solidFill>
                            <a:schemeClr val="tx1">
                              <a:lumMod val="75000"/>
                              <a:lumOff val="25000"/>
                            </a:schemeClr>
                          </a:solidFill>
                          <a:effectLst/>
                          <a:highlight>
                            <a:srgbClr val="FFFF00"/>
                          </a:highlight>
                        </a:rPr>
                        <a:t>and was not paying attention to her mirrors or </a:t>
                      </a:r>
                      <a:r>
                        <a:rPr lang="en-US" sz="2300" b="1" spc="-35" dirty="0">
                          <a:solidFill>
                            <a:schemeClr val="tx1">
                              <a:lumMod val="75000"/>
                              <a:lumOff val="25000"/>
                            </a:schemeClr>
                          </a:solidFill>
                          <a:effectLst/>
                          <a:highlight>
                            <a:srgbClr val="FFFF00"/>
                          </a:highlight>
                        </a:rPr>
                        <a:t>surroundings.</a:t>
                      </a:r>
                      <a:endParaRPr lang="en-US" sz="2300" b="1" dirty="0">
                        <a:solidFill>
                          <a:schemeClr val="tx1">
                            <a:lumMod val="75000"/>
                            <a:lumOff val="25000"/>
                          </a:schemeClr>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endParaRPr>
                    </a:p>
                  </a:txBody>
                  <a:tcPr marL="158999" marR="119249" marT="79500" marB="79500">
                    <a:lnL w="12700" cmpd="sng">
                      <a:noFill/>
                      <a:prstDash val="solid"/>
                    </a:lnL>
                    <a:lnR w="12700" cmpd="sng">
                      <a:noFill/>
                      <a:prstDash val="solid"/>
                    </a:lnR>
                    <a:lnT w="9525" cap="flat" cmpd="sng" algn="ctr">
                      <a:noFill/>
                      <a:prstDash val="solid"/>
                    </a:lnT>
                    <a:lnB w="9525" cap="flat" cmpd="sng" algn="ctr">
                      <a:solidFill>
                        <a:srgbClr val="C7C6C1"/>
                      </a:solidFill>
                      <a:prstDash val="solid"/>
                    </a:lnB>
                    <a:noFill/>
                  </a:tcPr>
                </a:tc>
                <a:extLst>
                  <a:ext uri="{0D108BD9-81ED-4DB2-BD59-A6C34878D82A}">
                    <a16:rowId xmlns:a16="http://schemas.microsoft.com/office/drawing/2014/main" val="1917068980"/>
                  </a:ext>
                </a:extLst>
              </a:tr>
              <a:tr h="2973117">
                <a:tc>
                  <a:txBody>
                    <a:bodyPr/>
                    <a:lstStyle/>
                    <a:p>
                      <a:pPr marL="8255" marR="0">
                        <a:spcBef>
                          <a:spcPts val="440"/>
                        </a:spcBef>
                        <a:spcAft>
                          <a:spcPts val="0"/>
                        </a:spcAft>
                      </a:pPr>
                      <a:r>
                        <a:rPr lang="en-US" sz="2300" b="1" dirty="0">
                          <a:solidFill>
                            <a:schemeClr val="bg1"/>
                          </a:solidFill>
                          <a:effectLst/>
                        </a:rPr>
                        <a:t>What corrective actions will be taken to</a:t>
                      </a:r>
                      <a:r>
                        <a:rPr lang="en-US" sz="2300" b="1" spc="-290" dirty="0">
                          <a:solidFill>
                            <a:schemeClr val="bg1"/>
                          </a:solidFill>
                          <a:effectLst/>
                        </a:rPr>
                        <a:t> </a:t>
                      </a:r>
                      <a:r>
                        <a:rPr lang="en-US" sz="2300" b="1" dirty="0">
                          <a:solidFill>
                            <a:schemeClr val="bg1"/>
                          </a:solidFill>
                          <a:effectLst/>
                        </a:rPr>
                        <a:t>prevent further occurrences?</a:t>
                      </a:r>
                    </a:p>
                    <a:p>
                      <a:pPr marL="8255" marR="0">
                        <a:spcBef>
                          <a:spcPts val="440"/>
                        </a:spcBef>
                        <a:spcAft>
                          <a:spcPts val="0"/>
                        </a:spcAft>
                      </a:pPr>
                      <a:endParaRPr lang="en-US" sz="2300" b="1" dirty="0">
                        <a:solidFill>
                          <a:schemeClr val="bg1"/>
                        </a:solidFill>
                        <a:effectLst/>
                      </a:endParaRPr>
                    </a:p>
                    <a:p>
                      <a:pPr marL="91440" marR="0" algn="ctr">
                        <a:lnSpc>
                          <a:spcPct val="100000"/>
                        </a:lnSpc>
                        <a:spcBef>
                          <a:spcPts val="70"/>
                        </a:spcBef>
                        <a:spcAft>
                          <a:spcPts val="0"/>
                        </a:spcAft>
                      </a:pPr>
                      <a:r>
                        <a:rPr lang="en-US" sz="2900" b="1" dirty="0">
                          <a:solidFill>
                            <a:srgbClr val="FFFF00"/>
                          </a:solidFill>
                          <a:effectLst/>
                        </a:rPr>
                        <a:t>Defensive driving, pulling in and out of service stops.</a:t>
                      </a:r>
                      <a:endParaRPr lang="en-US" sz="29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8999" marR="119249" marT="79500" marB="79500">
                    <a:lnL w="12700" cmpd="sng">
                      <a:noFill/>
                      <a:prstDash val="solid"/>
                    </a:lnL>
                    <a:lnR w="12700" cmpd="sng">
                      <a:noFill/>
                      <a:prstDash val="solid"/>
                    </a:lnR>
                    <a:lnT w="9525" cap="flat" cmpd="sng" algn="ctr">
                      <a:solidFill>
                        <a:srgbClr val="C7C6C1"/>
                      </a:solidFill>
                      <a:prstDash val="solid"/>
                    </a:lnT>
                    <a:lnB w="9525" cap="flat" cmpd="sng" algn="ctr">
                      <a:noFill/>
                      <a:prstDash val="solid"/>
                    </a:lnB>
                    <a:solidFill>
                      <a:schemeClr val="tx1">
                        <a:lumMod val="75000"/>
                        <a:lumOff val="25000"/>
                      </a:schemeClr>
                    </a:solidFill>
                  </a:tcPr>
                </a:tc>
                <a:extLst>
                  <a:ext uri="{0D108BD9-81ED-4DB2-BD59-A6C34878D82A}">
                    <a16:rowId xmlns:a16="http://schemas.microsoft.com/office/drawing/2014/main" val="3419681635"/>
                  </a:ext>
                </a:extLst>
              </a:tr>
            </a:tbl>
          </a:graphicData>
        </a:graphic>
      </p:graphicFrame>
      <p:sp>
        <p:nvSpPr>
          <p:cNvPr id="2" name="Slide Number Placeholder 1"/>
          <p:cNvSpPr>
            <a:spLocks noGrp="1"/>
          </p:cNvSpPr>
          <p:nvPr>
            <p:ph type="sldNum" sz="quarter" idx="12"/>
          </p:nvPr>
        </p:nvSpPr>
        <p:spPr/>
        <p:txBody>
          <a:bodyPr/>
          <a:lstStyle/>
          <a:p>
            <a:fld id="{D113D036-35FF-47FB-A11F-1194D2A0F025}" type="slidenum">
              <a:rPr lang="en-US" smtClean="0"/>
              <a:t>18</a:t>
            </a:fld>
            <a:endParaRPr lang="en-US" dirty="0"/>
          </a:p>
        </p:txBody>
      </p:sp>
    </p:spTree>
    <p:extLst>
      <p:ext uri="{BB962C8B-B14F-4D97-AF65-F5344CB8AC3E}">
        <p14:creationId xmlns:p14="http://schemas.microsoft.com/office/powerpoint/2010/main" val="386379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reeform 37">
            <a:extLst>
              <a:ext uri="{FF2B5EF4-FFF2-40B4-BE49-F238E27FC236}">
                <a16:creationId xmlns:a16="http://schemas.microsoft.com/office/drawing/2014/main" id="{13958066-7CBD-4B89-8F46-614C4F28B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7571262"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2"/>
          <p:cNvSpPr txBox="1">
            <a:spLocks noChangeArrowheads="1"/>
          </p:cNvSpPr>
          <p:nvPr/>
        </p:nvSpPr>
        <p:spPr>
          <a:xfrm>
            <a:off x="838200" y="365125"/>
            <a:ext cx="10515600" cy="1325563"/>
          </a:xfrm>
          <a:prstGeom prst="rect">
            <a:avLst/>
          </a:prstGeom>
        </p:spPr>
        <p:txBody>
          <a:bodyPr vert="horz" lIns="91440" tIns="45720" rIns="91440" bIns="45720" rtlCol="0" anchor="ctr">
            <a:normAutofit/>
          </a:bodyPr>
          <a:lstStyle>
            <a:lvl1pPr algn="ctr" rtl="0" eaLnBrk="0" fontAlgn="base" hangingPunct="0">
              <a:lnSpc>
                <a:spcPts val="5800"/>
              </a:lnSpc>
              <a:spcBef>
                <a:spcPct val="0"/>
              </a:spcBef>
              <a:spcAft>
                <a:spcPct val="0"/>
              </a:spcAft>
              <a:defRPr sz="5400" kern="1200">
                <a:solidFill>
                  <a:schemeClr val="tx2"/>
                </a:solidFill>
                <a:effectLst>
                  <a:outerShdw blurRad="63500" dist="38100" dir="5400000" algn="t" rotWithShape="0">
                    <a:prstClr val="black">
                      <a:alpha val="25000"/>
                    </a:prstClr>
                  </a:outerShdw>
                </a:effectLst>
                <a:latin typeface="+mn-lt"/>
                <a:ea typeface="+mj-ea"/>
                <a:cs typeface="+mj-cs"/>
              </a:defRPr>
            </a:lvl1pPr>
            <a:lvl2pPr algn="ctr" rtl="0" eaLnBrk="0" fontAlgn="base" hangingPunct="0">
              <a:lnSpc>
                <a:spcPts val="5800"/>
              </a:lnSpc>
              <a:spcBef>
                <a:spcPct val="0"/>
              </a:spcBef>
              <a:spcAft>
                <a:spcPct val="0"/>
              </a:spcAft>
              <a:defRPr sz="5400">
                <a:solidFill>
                  <a:schemeClr val="tx2"/>
                </a:solidFill>
                <a:latin typeface="Arial" charset="0"/>
              </a:defRPr>
            </a:lvl2pPr>
            <a:lvl3pPr algn="ctr" rtl="0" eaLnBrk="0" fontAlgn="base" hangingPunct="0">
              <a:lnSpc>
                <a:spcPts val="5800"/>
              </a:lnSpc>
              <a:spcBef>
                <a:spcPct val="0"/>
              </a:spcBef>
              <a:spcAft>
                <a:spcPct val="0"/>
              </a:spcAft>
              <a:defRPr sz="5400">
                <a:solidFill>
                  <a:schemeClr val="tx2"/>
                </a:solidFill>
                <a:latin typeface="Arial" charset="0"/>
              </a:defRPr>
            </a:lvl3pPr>
            <a:lvl4pPr algn="ctr" rtl="0" eaLnBrk="0" fontAlgn="base" hangingPunct="0">
              <a:lnSpc>
                <a:spcPts val="5800"/>
              </a:lnSpc>
              <a:spcBef>
                <a:spcPct val="0"/>
              </a:spcBef>
              <a:spcAft>
                <a:spcPct val="0"/>
              </a:spcAft>
              <a:defRPr sz="5400">
                <a:solidFill>
                  <a:schemeClr val="tx2"/>
                </a:solidFill>
                <a:latin typeface="Arial" charset="0"/>
              </a:defRPr>
            </a:lvl4pPr>
            <a:lvl5pPr algn="ctr" rtl="0" eaLnBrk="0" fontAlgn="base" hangingPunct="0">
              <a:lnSpc>
                <a:spcPts val="5800"/>
              </a:lnSpc>
              <a:spcBef>
                <a:spcPct val="0"/>
              </a:spcBef>
              <a:spcAft>
                <a:spcPct val="0"/>
              </a:spcAft>
              <a:defRPr sz="5400">
                <a:solidFill>
                  <a:schemeClr val="tx2"/>
                </a:solidFill>
                <a:latin typeface="Arial" charset="0"/>
              </a:defRPr>
            </a:lvl5pPr>
            <a:lvl6pPr marL="457200" algn="ctr" rtl="0" fontAlgn="base">
              <a:lnSpc>
                <a:spcPts val="5800"/>
              </a:lnSpc>
              <a:spcBef>
                <a:spcPct val="0"/>
              </a:spcBef>
              <a:spcAft>
                <a:spcPct val="0"/>
              </a:spcAft>
              <a:defRPr sz="5400">
                <a:solidFill>
                  <a:schemeClr val="tx2"/>
                </a:solidFill>
                <a:latin typeface="Arial" charset="0"/>
              </a:defRPr>
            </a:lvl6pPr>
            <a:lvl7pPr marL="914400" algn="ctr" rtl="0" fontAlgn="base">
              <a:lnSpc>
                <a:spcPts val="5800"/>
              </a:lnSpc>
              <a:spcBef>
                <a:spcPct val="0"/>
              </a:spcBef>
              <a:spcAft>
                <a:spcPct val="0"/>
              </a:spcAft>
              <a:defRPr sz="5400">
                <a:solidFill>
                  <a:schemeClr val="tx2"/>
                </a:solidFill>
                <a:latin typeface="Arial" charset="0"/>
              </a:defRPr>
            </a:lvl7pPr>
            <a:lvl8pPr marL="1371600" algn="ctr" rtl="0" fontAlgn="base">
              <a:lnSpc>
                <a:spcPts val="5800"/>
              </a:lnSpc>
              <a:spcBef>
                <a:spcPct val="0"/>
              </a:spcBef>
              <a:spcAft>
                <a:spcPct val="0"/>
              </a:spcAft>
              <a:defRPr sz="5400">
                <a:solidFill>
                  <a:schemeClr val="tx2"/>
                </a:solidFill>
                <a:latin typeface="Arial" charset="0"/>
              </a:defRPr>
            </a:lvl8pPr>
            <a:lvl9pPr marL="1828800" algn="ctr" rtl="0" fontAlgn="base">
              <a:lnSpc>
                <a:spcPts val="5800"/>
              </a:lnSpc>
              <a:spcBef>
                <a:spcPct val="0"/>
              </a:spcBef>
              <a:spcAft>
                <a:spcPct val="0"/>
              </a:spcAft>
              <a:defRPr sz="5400">
                <a:solidFill>
                  <a:schemeClr val="tx2"/>
                </a:solidFill>
                <a:latin typeface="Arial" charset="0"/>
              </a:defRPr>
            </a:lvl9pPr>
          </a:lstStyle>
          <a:p>
            <a:pPr algn="l" eaLnBrk="1" fontAlgn="auto" hangingPunct="1">
              <a:lnSpc>
                <a:spcPct val="90000"/>
              </a:lnSpc>
              <a:spcAft>
                <a:spcPts val="600"/>
              </a:spcAft>
              <a:defRPr/>
            </a:pPr>
            <a:r>
              <a:rPr lang="en-US" sz="4400" kern="1200" dirty="0">
                <a:solidFill>
                  <a:schemeClr val="bg1"/>
                </a:solidFill>
                <a:effectLst/>
                <a:latin typeface="+mj-lt"/>
                <a:ea typeface="+mj-ea"/>
                <a:cs typeface="+mj-cs"/>
              </a:rPr>
              <a:t>Eyes on the Road Ahead</a:t>
            </a:r>
          </a:p>
        </p:txBody>
      </p:sp>
      <p:pic>
        <p:nvPicPr>
          <p:cNvPr id="16388" name="Picture 5"/>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t="20659" r="-1" b="19919"/>
          <a:stretch/>
        </p:blipFill>
        <p:spPr bwMode="auto">
          <a:xfrm>
            <a:off x="5371161" y="4355212"/>
            <a:ext cx="6820838" cy="2502788"/>
          </a:xfrm>
          <a:custGeom>
            <a:avLst/>
            <a:gdLst/>
            <a:ahLst/>
            <a:cxnLst/>
            <a:rect l="l" t="t" r="r" b="b"/>
            <a:pathLst>
              <a:path w="6820838" h="2502788">
                <a:moveTo>
                  <a:pt x="4985983" y="0"/>
                </a:moveTo>
                <a:lnTo>
                  <a:pt x="6820838" y="0"/>
                </a:lnTo>
                <a:lnTo>
                  <a:pt x="6820838" y="2502787"/>
                </a:lnTo>
                <a:lnTo>
                  <a:pt x="5946580" y="2502787"/>
                </a:lnTo>
                <a:lnTo>
                  <a:pt x="5946580" y="2502788"/>
                </a:lnTo>
                <a:lnTo>
                  <a:pt x="0" y="2502788"/>
                </a:lnTo>
                <a:lnTo>
                  <a:pt x="1159249" y="951"/>
                </a:lnTo>
                <a:lnTo>
                  <a:pt x="1235642" y="951"/>
                </a:lnTo>
                <a:lnTo>
                  <a:pt x="1236137" y="1"/>
                </a:lnTo>
                <a:lnTo>
                  <a:pt x="4985983" y="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ChangeArrowheads="1"/>
          </p:cNvSpPr>
          <p:nvPr/>
        </p:nvSpPr>
        <p:spPr bwMode="auto">
          <a:xfrm>
            <a:off x="355601" y="2556933"/>
            <a:ext cx="4487702" cy="36668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fontScale="92500" lnSpcReduction="20000"/>
          </a:bodyPr>
          <a:lstStyle/>
          <a:p>
            <a:pPr>
              <a:lnSpc>
                <a:spcPct val="90000"/>
              </a:lnSpc>
              <a:spcAft>
                <a:spcPts val="600"/>
              </a:spcAft>
              <a:buClr>
                <a:srgbClr val="008000"/>
              </a:buClr>
              <a:defRPr/>
            </a:pPr>
            <a:r>
              <a:rPr lang="en-US" sz="2800" dirty="0">
                <a:solidFill>
                  <a:srgbClr val="FFFFFE"/>
                </a:solidFill>
              </a:rPr>
              <a:t>During a </a:t>
            </a:r>
            <a:r>
              <a:rPr lang="en-US" sz="2800" u="sng" dirty="0">
                <a:solidFill>
                  <a:srgbClr val="FFFFFE"/>
                </a:solidFill>
              </a:rPr>
              <a:t>3-second</a:t>
            </a:r>
            <a:r>
              <a:rPr lang="en-US" sz="2800" dirty="0">
                <a:solidFill>
                  <a:srgbClr val="FFFFFE"/>
                </a:solidFill>
              </a:rPr>
              <a:t> glance at a cell phone, GPS or other device, a vehicle traveling 55 mph will travel about 250 feet down the road, or nearly the length of a football field! </a:t>
            </a:r>
          </a:p>
          <a:p>
            <a:pPr indent="-228600">
              <a:lnSpc>
                <a:spcPct val="90000"/>
              </a:lnSpc>
              <a:spcAft>
                <a:spcPts val="600"/>
              </a:spcAft>
              <a:buClr>
                <a:srgbClr val="008000"/>
              </a:buClr>
              <a:buFont typeface="Arial" panose="020B0604020202020204" pitchFamily="34" charset="0"/>
              <a:buChar char="•"/>
              <a:defRPr/>
            </a:pPr>
            <a:endParaRPr lang="en-US" sz="2800" dirty="0">
              <a:solidFill>
                <a:srgbClr val="FFFFFE"/>
              </a:solidFill>
            </a:endParaRPr>
          </a:p>
          <a:p>
            <a:pPr>
              <a:lnSpc>
                <a:spcPct val="90000"/>
              </a:lnSpc>
              <a:spcAft>
                <a:spcPts val="600"/>
              </a:spcAft>
              <a:buClr>
                <a:srgbClr val="008000"/>
              </a:buClr>
              <a:defRPr/>
            </a:pPr>
            <a:r>
              <a:rPr lang="en-US" sz="2800" dirty="0">
                <a:solidFill>
                  <a:srgbClr val="FFFFFE"/>
                </a:solidFill>
              </a:rPr>
              <a:t>Glancing away from the road for more than </a:t>
            </a:r>
            <a:r>
              <a:rPr lang="en-US" sz="2800" u="sng" dirty="0">
                <a:solidFill>
                  <a:srgbClr val="FFFFFE"/>
                </a:solidFill>
              </a:rPr>
              <a:t>one second</a:t>
            </a:r>
            <a:r>
              <a:rPr lang="en-US" sz="2800" dirty="0">
                <a:solidFill>
                  <a:srgbClr val="FFFFFE"/>
                </a:solidFill>
              </a:rPr>
              <a:t> can lead to a damaged bumper, a few dents or a life altering incident. </a:t>
            </a:r>
          </a:p>
          <a:p>
            <a:pPr marL="457200" indent="-228600">
              <a:lnSpc>
                <a:spcPct val="90000"/>
              </a:lnSpc>
              <a:spcAft>
                <a:spcPts val="600"/>
              </a:spcAft>
              <a:buClr>
                <a:srgbClr val="008000"/>
              </a:buClr>
              <a:buFont typeface="Arial" panose="020B0604020202020204" pitchFamily="34" charset="0"/>
              <a:buChar char="•"/>
              <a:defRPr/>
            </a:pPr>
            <a:endParaRPr lang="en-US" sz="2800" dirty="0">
              <a:solidFill>
                <a:srgbClr val="FFFFFE"/>
              </a:solidFill>
            </a:endParaRPr>
          </a:p>
        </p:txBody>
      </p:sp>
      <p:sp>
        <p:nvSpPr>
          <p:cNvPr id="3" name="Slide Number Placeholder 2"/>
          <p:cNvSpPr>
            <a:spLocks noGrp="1"/>
          </p:cNvSpPr>
          <p:nvPr>
            <p:ph type="sldNum" sz="quarter" idx="12"/>
          </p:nvPr>
        </p:nvSpPr>
        <p:spPr/>
        <p:txBody>
          <a:bodyPr/>
          <a:lstStyle/>
          <a:p>
            <a:fld id="{D113D036-35FF-47FB-A11F-1194D2A0F025}" type="slidenum">
              <a:rPr lang="en-US" smtClean="0"/>
              <a:t>19</a:t>
            </a:fld>
            <a:endParaRPr lang="en-US" dirty="0"/>
          </a:p>
        </p:txBody>
      </p:sp>
      <p:pic>
        <p:nvPicPr>
          <p:cNvPr id="4" name="Randy Jacobs video">
            <a:hlinkClick r:id="" action="ppaction://media"/>
            <a:extLst>
              <a:ext uri="{FF2B5EF4-FFF2-40B4-BE49-F238E27FC236}">
                <a16:creationId xmlns:a16="http://schemas.microsoft.com/office/drawing/2014/main" id="{9303ADF3-D646-481D-A37A-E4BCFEDEA96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43302" y="1514456"/>
            <a:ext cx="7132320" cy="2206575"/>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2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515D20E-1AB7-4E74-9236-2B72B63D60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BF4AB9-CAFF-42F2-8DE4-EEBD7073E290}"/>
              </a:ext>
            </a:extLst>
          </p:cNvPr>
          <p:cNvSpPr>
            <a:spLocks noGrp="1"/>
          </p:cNvSpPr>
          <p:nvPr>
            <p:ph type="title"/>
          </p:nvPr>
        </p:nvSpPr>
        <p:spPr>
          <a:xfrm>
            <a:off x="1045028" y="1336329"/>
            <a:ext cx="3892732" cy="4382588"/>
          </a:xfrm>
        </p:spPr>
        <p:txBody>
          <a:bodyPr anchor="ctr">
            <a:normAutofit/>
          </a:bodyPr>
          <a:lstStyle/>
          <a:p>
            <a:r>
              <a:rPr lang="en-US" sz="5400"/>
              <a:t>The Best that We Can Be</a:t>
            </a:r>
          </a:p>
        </p:txBody>
      </p:sp>
      <p:grpSp>
        <p:nvGrpSpPr>
          <p:cNvPr id="19" name="Group 18">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63461"/>
            <a:ext cx="731521" cy="673460"/>
            <a:chOff x="3940602" y="308034"/>
            <a:chExt cx="2116791" cy="3428999"/>
          </a:xfrm>
          <a:solidFill>
            <a:schemeClr val="accent4"/>
          </a:solidFill>
        </p:grpSpPr>
        <p:sp>
          <p:nvSpPr>
            <p:cNvPr id="20" name="Rectangle 19">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982976"/>
            <a:ext cx="6009366" cy="512063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0B081F-C958-411D-8C1B-D259AE81CE93}"/>
              </a:ext>
            </a:extLst>
          </p:cNvPr>
          <p:cNvSpPr>
            <a:spLocks noGrp="1"/>
          </p:cNvSpPr>
          <p:nvPr>
            <p:ph idx="1"/>
          </p:nvPr>
        </p:nvSpPr>
        <p:spPr>
          <a:xfrm>
            <a:off x="6096001" y="541868"/>
            <a:ext cx="5260848" cy="5808132"/>
          </a:xfrm>
        </p:spPr>
        <p:txBody>
          <a:bodyPr anchor="ctr">
            <a:normAutofit fontScale="92500" lnSpcReduction="10000"/>
          </a:bodyPr>
          <a:lstStyle/>
          <a:p>
            <a:r>
              <a:rPr lang="en-US" dirty="0"/>
              <a:t>You have put the best Employee Health and Safety [EH&amp;S]  numbers on the board in the company history.</a:t>
            </a:r>
          </a:p>
          <a:p>
            <a:r>
              <a:rPr lang="en-US" dirty="0"/>
              <a:t>The Challenge is to put the best EH&amp;S numbers on the board in the industry.</a:t>
            </a:r>
          </a:p>
          <a:p>
            <a:r>
              <a:rPr lang="en-US" dirty="0"/>
              <a:t>PCI is on the brink of being the leader in EH&amp;S in our industry and that is want we want to achieve.</a:t>
            </a:r>
          </a:p>
          <a:p>
            <a:r>
              <a:rPr lang="en-US" dirty="0"/>
              <a:t>You are the team that lead the change and the team that will move forward toward the goals. </a:t>
            </a:r>
          </a:p>
          <a:p>
            <a:r>
              <a:rPr lang="en-US" dirty="0"/>
              <a:t>Stay focused. It works when you work it!</a:t>
            </a:r>
          </a:p>
        </p:txBody>
      </p:sp>
      <p:sp>
        <p:nvSpPr>
          <p:cNvPr id="4" name="Slide Number Placeholder 3"/>
          <p:cNvSpPr>
            <a:spLocks noGrp="1"/>
          </p:cNvSpPr>
          <p:nvPr>
            <p:ph type="sldNum" sz="quarter" idx="12"/>
          </p:nvPr>
        </p:nvSpPr>
        <p:spPr/>
        <p:txBody>
          <a:bodyPr/>
          <a:lstStyle/>
          <a:p>
            <a:fld id="{D113D036-35FF-47FB-A11F-1194D2A0F025}" type="slidenum">
              <a:rPr lang="en-US" smtClean="0"/>
              <a:t>2</a:t>
            </a:fld>
            <a:endParaRPr lang="en-US" dirty="0"/>
          </a:p>
        </p:txBody>
      </p:sp>
    </p:spTree>
    <p:extLst>
      <p:ext uri="{BB962C8B-B14F-4D97-AF65-F5344CB8AC3E}">
        <p14:creationId xmlns:p14="http://schemas.microsoft.com/office/powerpoint/2010/main" val="2534552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D7A6D938-D608-44B9-BBB1-CF020081D53D}"/>
              </a:ext>
            </a:extLst>
          </p:cNvPr>
          <p:cNvSpPr>
            <a:spLocks noGrp="1"/>
          </p:cNvSpPr>
          <p:nvPr>
            <p:ph type="title"/>
          </p:nvPr>
        </p:nvSpPr>
        <p:spPr>
          <a:xfrm>
            <a:off x="767290" y="1166932"/>
            <a:ext cx="3582073" cy="4279709"/>
          </a:xfrm>
        </p:spPr>
        <p:txBody>
          <a:bodyPr anchor="ctr">
            <a:normAutofit/>
          </a:bodyPr>
          <a:lstStyle/>
          <a:p>
            <a:r>
              <a:rPr lang="en-US" sz="4800">
                <a:solidFill>
                  <a:schemeClr val="bg1"/>
                </a:solidFill>
              </a:rPr>
              <a:t>Driver Behavior Can Predict Some Crashes</a:t>
            </a:r>
          </a:p>
        </p:txBody>
      </p:sp>
      <p:sp>
        <p:nvSpPr>
          <p:cNvPr id="3" name="Content Placeholder 2">
            <a:extLst>
              <a:ext uri="{FF2B5EF4-FFF2-40B4-BE49-F238E27FC236}">
                <a16:creationId xmlns:a16="http://schemas.microsoft.com/office/drawing/2014/main" id="{AE69081D-0108-492C-B181-6BCA3404B81C}"/>
              </a:ext>
            </a:extLst>
          </p:cNvPr>
          <p:cNvSpPr>
            <a:spLocks noGrp="1"/>
          </p:cNvSpPr>
          <p:nvPr>
            <p:ph idx="1"/>
          </p:nvPr>
        </p:nvSpPr>
        <p:spPr>
          <a:xfrm>
            <a:off x="5116653" y="495300"/>
            <a:ext cx="6308057" cy="6115050"/>
          </a:xfrm>
        </p:spPr>
        <p:txBody>
          <a:bodyPr anchor="ctr">
            <a:normAutofit fontScale="77500" lnSpcReduction="20000"/>
          </a:bodyPr>
          <a:lstStyle/>
          <a:p>
            <a:r>
              <a:rPr lang="en-US" sz="2600" dirty="0"/>
              <a:t>Driver behavior is responsible for most crashes. Bad driver behaviors. </a:t>
            </a:r>
          </a:p>
          <a:p>
            <a:r>
              <a:rPr lang="en-US" sz="2600" dirty="0"/>
              <a:t>Behaviors as errors and violations affect safe driving.  Errors are slips, lapses, and mistakes.</a:t>
            </a:r>
          </a:p>
          <a:p>
            <a:r>
              <a:rPr lang="en-US" sz="2600" i="1" dirty="0"/>
              <a:t>Driving errors include seeing another vehicle but misjudging the time available to proceed, failing to yield the right of way, making improper turns or improper stops, failing to see another vehicle, and speeding.</a:t>
            </a:r>
            <a:endParaRPr lang="en-US" sz="2600" dirty="0"/>
          </a:p>
          <a:p>
            <a:r>
              <a:rPr lang="en-US" sz="2600" b="1" dirty="0"/>
              <a:t>Violations are not errors, but rather the style in which the driver chooses to drive that becomes an ingrained habit after years of driving.</a:t>
            </a:r>
          </a:p>
          <a:p>
            <a:r>
              <a:rPr lang="en-US" sz="2600" i="1" dirty="0"/>
              <a:t>Certain driving errors and violations have been found to be predictive of crashes. The American Transportation Research Institute (ATRI) </a:t>
            </a:r>
            <a:r>
              <a:rPr lang="en-US" sz="2600" i="1" u="sng" dirty="0">
                <a:hlinkClick r:id="rId3"/>
              </a:rPr>
              <a:t>studied </a:t>
            </a:r>
            <a:r>
              <a:rPr lang="en-US" sz="2600" i="1" dirty="0"/>
              <a:t>the driving behaviors of over a half-million truck drivers.</a:t>
            </a:r>
          </a:p>
          <a:p>
            <a:pPr marL="0" indent="0">
              <a:buNone/>
            </a:pPr>
            <a:r>
              <a:rPr lang="en-US" sz="2600" dirty="0"/>
              <a:t>*ATRI found the number one bad behavior, increasing the driver’s likelihood of a future crash by 96 percent, was a conviction for ______________________________                </a:t>
            </a:r>
          </a:p>
          <a:p>
            <a:pPr marL="0" indent="0">
              <a:buNone/>
            </a:pPr>
            <a:endParaRPr lang="en-US" sz="2600" dirty="0"/>
          </a:p>
          <a:p>
            <a:pPr marL="0" indent="0">
              <a:buNone/>
            </a:pPr>
            <a:r>
              <a:rPr lang="en-US" sz="2600" dirty="0"/>
              <a:t>What do you think?</a:t>
            </a:r>
          </a:p>
          <a:p>
            <a:endParaRPr lang="en-US" sz="1300" dirty="0"/>
          </a:p>
        </p:txBody>
      </p:sp>
      <p:sp>
        <p:nvSpPr>
          <p:cNvPr id="4" name="Slide Number Placeholder 3"/>
          <p:cNvSpPr>
            <a:spLocks noGrp="1"/>
          </p:cNvSpPr>
          <p:nvPr>
            <p:ph type="sldNum" sz="quarter" idx="12"/>
          </p:nvPr>
        </p:nvSpPr>
        <p:spPr/>
        <p:txBody>
          <a:bodyPr/>
          <a:lstStyle/>
          <a:p>
            <a:fld id="{D113D036-35FF-47FB-A11F-1194D2A0F025}" type="slidenum">
              <a:rPr lang="en-US" smtClean="0"/>
              <a:t>20</a:t>
            </a:fld>
            <a:endParaRPr lang="en-US" dirty="0"/>
          </a:p>
        </p:txBody>
      </p:sp>
    </p:spTree>
    <p:extLst>
      <p:ext uri="{BB962C8B-B14F-4D97-AF65-F5344CB8AC3E}">
        <p14:creationId xmlns:p14="http://schemas.microsoft.com/office/powerpoint/2010/main" val="3130768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 name="Group 13">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15"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5" name="Table 4">
            <a:extLst>
              <a:ext uri="{FF2B5EF4-FFF2-40B4-BE49-F238E27FC236}">
                <a16:creationId xmlns:a16="http://schemas.microsoft.com/office/drawing/2014/main" id="{E4C8E801-B10A-4F3E-B628-56F1C54FC07D}"/>
              </a:ext>
            </a:extLst>
          </p:cNvPr>
          <p:cNvGraphicFramePr>
            <a:graphicFrameLocks noGrp="1"/>
          </p:cNvGraphicFramePr>
          <p:nvPr>
            <p:extLst>
              <p:ext uri="{D42A27DB-BD31-4B8C-83A1-F6EECF244321}">
                <p14:modId xmlns:p14="http://schemas.microsoft.com/office/powerpoint/2010/main" val="1088511558"/>
              </p:ext>
            </p:extLst>
          </p:nvPr>
        </p:nvGraphicFramePr>
        <p:xfrm>
          <a:off x="482277" y="304801"/>
          <a:ext cx="7429500" cy="6248398"/>
        </p:xfrm>
        <a:graphic>
          <a:graphicData uri="http://schemas.openxmlformats.org/drawingml/2006/table">
            <a:tbl>
              <a:tblPr firstRow="1" firstCol="1" bandRow="1">
                <a:tableStyleId>{69012ECD-51FC-41F1-AA8D-1B2483CD663E}</a:tableStyleId>
              </a:tblPr>
              <a:tblGrid>
                <a:gridCol w="4049431">
                  <a:extLst>
                    <a:ext uri="{9D8B030D-6E8A-4147-A177-3AD203B41FA5}">
                      <a16:colId xmlns:a16="http://schemas.microsoft.com/office/drawing/2014/main" val="485037083"/>
                    </a:ext>
                  </a:extLst>
                </a:gridCol>
                <a:gridCol w="3380069">
                  <a:extLst>
                    <a:ext uri="{9D8B030D-6E8A-4147-A177-3AD203B41FA5}">
                      <a16:colId xmlns:a16="http://schemas.microsoft.com/office/drawing/2014/main" val="1645067415"/>
                    </a:ext>
                  </a:extLst>
                </a:gridCol>
              </a:tblGrid>
              <a:tr h="767594">
                <a:tc>
                  <a:txBody>
                    <a:bodyPr/>
                    <a:lstStyle/>
                    <a:p>
                      <a:pPr marL="0" marR="0">
                        <a:lnSpc>
                          <a:spcPct val="107000"/>
                        </a:lnSpc>
                        <a:spcBef>
                          <a:spcPts val="0"/>
                        </a:spcBef>
                        <a:spcAft>
                          <a:spcPts val="800"/>
                        </a:spcAft>
                      </a:pPr>
                      <a:r>
                        <a:rPr lang="en-US" sz="2000" cap="all" spc="120">
                          <a:effectLst/>
                        </a:rPr>
                        <a:t>DRIVER BEHAVIOR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tc>
                  <a:txBody>
                    <a:bodyPr/>
                    <a:lstStyle/>
                    <a:p>
                      <a:pPr marL="0" marR="0">
                        <a:lnSpc>
                          <a:spcPct val="107000"/>
                        </a:lnSpc>
                        <a:spcBef>
                          <a:spcPts val="0"/>
                        </a:spcBef>
                        <a:spcAft>
                          <a:spcPts val="800"/>
                        </a:spcAft>
                      </a:pPr>
                      <a:r>
                        <a:rPr lang="en-US" sz="2000" cap="all" spc="120">
                          <a:effectLst/>
                        </a:rPr>
                        <a:t>CRASH PROBABILITY INCREASE</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tc>
                <a:extLst>
                  <a:ext uri="{0D108BD9-81ED-4DB2-BD59-A6C34878D82A}">
                    <a16:rowId xmlns:a16="http://schemas.microsoft.com/office/drawing/2014/main" val="2178855352"/>
                  </a:ext>
                </a:extLst>
              </a:tr>
              <a:tr h="824715">
                <a:tc>
                  <a:txBody>
                    <a:bodyPr/>
                    <a:lstStyle/>
                    <a:p>
                      <a:pPr marL="0" marR="0">
                        <a:lnSpc>
                          <a:spcPct val="107000"/>
                        </a:lnSpc>
                        <a:spcBef>
                          <a:spcPts val="0"/>
                        </a:spcBef>
                        <a:spcAft>
                          <a:spcPts val="800"/>
                        </a:spcAft>
                      </a:pPr>
                      <a:r>
                        <a:rPr lang="en-US" sz="2000">
                          <a:effectLst/>
                        </a:rPr>
                        <a:t>Failure to use or improper signal conviction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42410" marT="25446" marB="25446" anchor="b"/>
                </a:tc>
                <a:tc>
                  <a:txBody>
                    <a:bodyPr/>
                    <a:lstStyle/>
                    <a:p>
                      <a:pPr marL="0" marR="0">
                        <a:lnSpc>
                          <a:spcPct val="107000"/>
                        </a:lnSpc>
                        <a:spcBef>
                          <a:spcPts val="0"/>
                        </a:spcBef>
                        <a:spcAft>
                          <a:spcPts val="800"/>
                        </a:spcAft>
                      </a:pPr>
                      <a:r>
                        <a:rPr lang="en-US" sz="2000" dirty="0">
                          <a:effectLst/>
                        </a:rPr>
                        <a:t>96%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2410" marT="25446" marB="25446" anchor="b"/>
                </a:tc>
                <a:extLst>
                  <a:ext uri="{0D108BD9-81ED-4DB2-BD59-A6C34878D82A}">
                    <a16:rowId xmlns:a16="http://schemas.microsoft.com/office/drawing/2014/main" val="3654436362"/>
                  </a:ext>
                </a:extLst>
              </a:tr>
              <a:tr h="452409">
                <a:tc>
                  <a:txBody>
                    <a:bodyPr/>
                    <a:lstStyle/>
                    <a:p>
                      <a:pPr marL="0" marR="0">
                        <a:lnSpc>
                          <a:spcPct val="107000"/>
                        </a:lnSpc>
                        <a:spcBef>
                          <a:spcPts val="0"/>
                        </a:spcBef>
                        <a:spcAft>
                          <a:spcPts val="800"/>
                        </a:spcAft>
                      </a:pPr>
                      <a:r>
                        <a:rPr lang="en-US" sz="2000">
                          <a:effectLst/>
                        </a:rPr>
                        <a:t>Past crash</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42410" marT="25446" marB="25446" anchor="b"/>
                </a:tc>
                <a:tc>
                  <a:txBody>
                    <a:bodyPr/>
                    <a:lstStyle/>
                    <a:p>
                      <a:pPr marL="0" marR="0">
                        <a:lnSpc>
                          <a:spcPct val="107000"/>
                        </a:lnSpc>
                        <a:spcBef>
                          <a:spcPts val="0"/>
                        </a:spcBef>
                        <a:spcAft>
                          <a:spcPts val="800"/>
                        </a:spcAft>
                      </a:pPr>
                      <a:r>
                        <a:rPr lang="en-US" sz="2000" dirty="0">
                          <a:effectLst/>
                        </a:rPr>
                        <a:t>88%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2410" marT="25446" marB="25446" anchor="b"/>
                </a:tc>
                <a:extLst>
                  <a:ext uri="{0D108BD9-81ED-4DB2-BD59-A6C34878D82A}">
                    <a16:rowId xmlns:a16="http://schemas.microsoft.com/office/drawing/2014/main" val="1019843543"/>
                  </a:ext>
                </a:extLst>
              </a:tr>
              <a:tr h="452409">
                <a:tc>
                  <a:txBody>
                    <a:bodyPr/>
                    <a:lstStyle/>
                    <a:p>
                      <a:pPr marL="0" marR="0">
                        <a:lnSpc>
                          <a:spcPct val="107000"/>
                        </a:lnSpc>
                        <a:spcBef>
                          <a:spcPts val="0"/>
                        </a:spcBef>
                        <a:spcAft>
                          <a:spcPts val="800"/>
                        </a:spcAft>
                      </a:pPr>
                      <a:r>
                        <a:rPr lang="en-US" sz="2000">
                          <a:effectLst/>
                        </a:rPr>
                        <a:t>Improper passing violation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42410" marT="25446" marB="25446" anchor="b"/>
                </a:tc>
                <a:tc>
                  <a:txBody>
                    <a:bodyPr/>
                    <a:lstStyle/>
                    <a:p>
                      <a:pPr marL="0" marR="0">
                        <a:lnSpc>
                          <a:spcPct val="107000"/>
                        </a:lnSpc>
                        <a:spcBef>
                          <a:spcPts val="0"/>
                        </a:spcBef>
                        <a:spcAft>
                          <a:spcPts val="800"/>
                        </a:spcAft>
                      </a:pPr>
                      <a:r>
                        <a:rPr lang="en-US" sz="2000">
                          <a:effectLst/>
                        </a:rPr>
                        <a:t>88%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42410" marT="25446" marB="25446" anchor="b"/>
                </a:tc>
                <a:extLst>
                  <a:ext uri="{0D108BD9-81ED-4DB2-BD59-A6C34878D82A}">
                    <a16:rowId xmlns:a16="http://schemas.microsoft.com/office/drawing/2014/main" val="460589774"/>
                  </a:ext>
                </a:extLst>
              </a:tr>
              <a:tr h="452409">
                <a:tc>
                  <a:txBody>
                    <a:bodyPr/>
                    <a:lstStyle/>
                    <a:p>
                      <a:pPr marL="0" marR="0">
                        <a:lnSpc>
                          <a:spcPct val="107000"/>
                        </a:lnSpc>
                        <a:spcBef>
                          <a:spcPts val="0"/>
                        </a:spcBef>
                        <a:spcAft>
                          <a:spcPts val="800"/>
                        </a:spcAft>
                      </a:pPr>
                      <a:r>
                        <a:rPr lang="en-US" sz="2000" dirty="0">
                          <a:effectLst/>
                        </a:rPr>
                        <a:t>Improper turn conviction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2410" marT="25446" marB="25446" anchor="b"/>
                </a:tc>
                <a:tc>
                  <a:txBody>
                    <a:bodyPr/>
                    <a:lstStyle/>
                    <a:p>
                      <a:pPr marL="0" marR="0">
                        <a:lnSpc>
                          <a:spcPct val="107000"/>
                        </a:lnSpc>
                        <a:spcBef>
                          <a:spcPts val="0"/>
                        </a:spcBef>
                        <a:spcAft>
                          <a:spcPts val="800"/>
                        </a:spcAft>
                      </a:pPr>
                      <a:r>
                        <a:rPr lang="en-US" sz="2000">
                          <a:effectLst/>
                        </a:rPr>
                        <a:t>84%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42410" marT="25446" marB="25446" anchor="b"/>
                </a:tc>
                <a:extLst>
                  <a:ext uri="{0D108BD9-81ED-4DB2-BD59-A6C34878D82A}">
                    <a16:rowId xmlns:a16="http://schemas.microsoft.com/office/drawing/2014/main" val="3067471106"/>
                  </a:ext>
                </a:extLst>
              </a:tr>
              <a:tr h="824715">
                <a:tc>
                  <a:txBody>
                    <a:bodyPr/>
                    <a:lstStyle/>
                    <a:p>
                      <a:pPr marL="0" marR="0">
                        <a:lnSpc>
                          <a:spcPct val="107000"/>
                        </a:lnSpc>
                        <a:spcBef>
                          <a:spcPts val="0"/>
                        </a:spcBef>
                        <a:spcAft>
                          <a:spcPts val="800"/>
                        </a:spcAft>
                      </a:pPr>
                      <a:r>
                        <a:rPr lang="en-US" sz="2000">
                          <a:effectLst/>
                        </a:rPr>
                        <a:t>Improper or erratic lane change conviction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42410" marT="25446" marB="25446" anchor="b"/>
                </a:tc>
                <a:tc>
                  <a:txBody>
                    <a:bodyPr/>
                    <a:lstStyle/>
                    <a:p>
                      <a:pPr marL="0" marR="0">
                        <a:lnSpc>
                          <a:spcPct val="107000"/>
                        </a:lnSpc>
                        <a:spcBef>
                          <a:spcPts val="0"/>
                        </a:spcBef>
                        <a:spcAft>
                          <a:spcPts val="800"/>
                        </a:spcAft>
                      </a:pPr>
                      <a:r>
                        <a:rPr lang="en-US" sz="2000" dirty="0">
                          <a:effectLst/>
                        </a:rPr>
                        <a:t>80%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2410" marT="25446" marB="25446" anchor="b"/>
                </a:tc>
                <a:extLst>
                  <a:ext uri="{0D108BD9-81ED-4DB2-BD59-A6C34878D82A}">
                    <a16:rowId xmlns:a16="http://schemas.microsoft.com/office/drawing/2014/main" val="1028439355"/>
                  </a:ext>
                </a:extLst>
              </a:tr>
              <a:tr h="1197023">
                <a:tc>
                  <a:txBody>
                    <a:bodyPr/>
                    <a:lstStyle/>
                    <a:p>
                      <a:pPr marL="0" marR="0">
                        <a:lnSpc>
                          <a:spcPct val="107000"/>
                        </a:lnSpc>
                        <a:spcBef>
                          <a:spcPts val="0"/>
                        </a:spcBef>
                        <a:spcAft>
                          <a:spcPts val="800"/>
                        </a:spcAft>
                      </a:pPr>
                      <a:r>
                        <a:rPr lang="en-US" sz="2000">
                          <a:effectLst/>
                        </a:rPr>
                        <a:t>Failure to maintain proper lane/location</a:t>
                      </a:r>
                      <a:br>
                        <a:rPr lang="en-US" sz="2000">
                          <a:effectLst/>
                        </a:rPr>
                      </a:br>
                      <a:r>
                        <a:rPr lang="en-US" sz="2000">
                          <a:effectLst/>
                        </a:rPr>
                        <a:t>conviction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42410" marT="25446" marB="25446" anchor="b"/>
                </a:tc>
                <a:tc>
                  <a:txBody>
                    <a:bodyPr/>
                    <a:lstStyle/>
                    <a:p>
                      <a:pPr marL="0" marR="0">
                        <a:lnSpc>
                          <a:spcPct val="107000"/>
                        </a:lnSpc>
                        <a:spcBef>
                          <a:spcPts val="0"/>
                        </a:spcBef>
                        <a:spcAft>
                          <a:spcPts val="800"/>
                        </a:spcAft>
                      </a:pPr>
                      <a:r>
                        <a:rPr lang="en-US" sz="2000">
                          <a:effectLst/>
                        </a:rPr>
                        <a:t>68%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42410" marT="25446" marB="25446" anchor="b"/>
                </a:tc>
                <a:extLst>
                  <a:ext uri="{0D108BD9-81ED-4DB2-BD59-A6C34878D82A}">
                    <a16:rowId xmlns:a16="http://schemas.microsoft.com/office/drawing/2014/main" val="3235873774"/>
                  </a:ext>
                </a:extLst>
              </a:tr>
              <a:tr h="452409">
                <a:tc>
                  <a:txBody>
                    <a:bodyPr/>
                    <a:lstStyle/>
                    <a:p>
                      <a:pPr marL="0" marR="0">
                        <a:lnSpc>
                          <a:spcPct val="107000"/>
                        </a:lnSpc>
                        <a:spcBef>
                          <a:spcPts val="0"/>
                        </a:spcBef>
                        <a:spcAft>
                          <a:spcPts val="800"/>
                        </a:spcAft>
                      </a:pPr>
                      <a:r>
                        <a:rPr lang="en-US" sz="2000">
                          <a:effectLst/>
                        </a:rPr>
                        <a:t>Failure to obey traffic sign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42410" marT="25446" marB="25446" anchor="b"/>
                </a:tc>
                <a:tc>
                  <a:txBody>
                    <a:bodyPr/>
                    <a:lstStyle/>
                    <a:p>
                      <a:pPr marL="0" marR="0">
                        <a:lnSpc>
                          <a:spcPct val="107000"/>
                        </a:lnSpc>
                        <a:spcBef>
                          <a:spcPts val="0"/>
                        </a:spcBef>
                        <a:spcAft>
                          <a:spcPts val="800"/>
                        </a:spcAft>
                      </a:pPr>
                      <a:r>
                        <a:rPr lang="en-US" sz="2000">
                          <a:effectLst/>
                        </a:rPr>
                        <a:t>68%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42410" marT="25446" marB="25446" anchor="b"/>
                </a:tc>
                <a:extLst>
                  <a:ext uri="{0D108BD9-81ED-4DB2-BD59-A6C34878D82A}">
                    <a16:rowId xmlns:a16="http://schemas.microsoft.com/office/drawing/2014/main" val="2697001961"/>
                  </a:ext>
                </a:extLst>
              </a:tr>
              <a:tr h="824715">
                <a:tc>
                  <a:txBody>
                    <a:bodyPr/>
                    <a:lstStyle/>
                    <a:p>
                      <a:pPr marL="0" marR="0">
                        <a:lnSpc>
                          <a:spcPct val="107000"/>
                        </a:lnSpc>
                        <a:spcBef>
                          <a:spcPts val="0"/>
                        </a:spcBef>
                        <a:spcAft>
                          <a:spcPts val="800"/>
                        </a:spcAft>
                      </a:pPr>
                      <a:r>
                        <a:rPr lang="en-US" sz="2000">
                          <a:effectLst/>
                        </a:rPr>
                        <a:t>Speeding conviction (15 mph over speed limit)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42410" marT="25446" marB="25446" anchor="b"/>
                </a:tc>
                <a:tc>
                  <a:txBody>
                    <a:bodyPr/>
                    <a:lstStyle/>
                    <a:p>
                      <a:pPr marL="0" marR="0">
                        <a:lnSpc>
                          <a:spcPct val="107000"/>
                        </a:lnSpc>
                        <a:spcBef>
                          <a:spcPts val="0"/>
                        </a:spcBef>
                        <a:spcAft>
                          <a:spcPts val="800"/>
                        </a:spcAft>
                      </a:pPr>
                      <a:r>
                        <a:rPr lang="en-US" sz="2000" dirty="0">
                          <a:effectLst/>
                        </a:rPr>
                        <a:t>67%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42410" marT="25446" marB="25446" anchor="b"/>
                </a:tc>
                <a:extLst>
                  <a:ext uri="{0D108BD9-81ED-4DB2-BD59-A6C34878D82A}">
                    <a16:rowId xmlns:a16="http://schemas.microsoft.com/office/drawing/2014/main" val="2749175161"/>
                  </a:ext>
                </a:extLst>
              </a:tr>
            </a:tbl>
          </a:graphicData>
        </a:graphic>
      </p:graphicFrame>
      <p:sp>
        <p:nvSpPr>
          <p:cNvPr id="2" name="Slide Number Placeholder 1"/>
          <p:cNvSpPr>
            <a:spLocks noGrp="1"/>
          </p:cNvSpPr>
          <p:nvPr>
            <p:ph type="sldNum" sz="quarter" idx="12"/>
          </p:nvPr>
        </p:nvSpPr>
        <p:spPr/>
        <p:txBody>
          <a:bodyPr/>
          <a:lstStyle/>
          <a:p>
            <a:fld id="{D113D036-35FF-47FB-A11F-1194D2A0F025}" type="slidenum">
              <a:rPr lang="en-US" smtClean="0"/>
              <a:t>21</a:t>
            </a:fld>
            <a:endParaRPr lang="en-US" dirty="0"/>
          </a:p>
        </p:txBody>
      </p:sp>
    </p:spTree>
    <p:extLst>
      <p:ext uri="{BB962C8B-B14F-4D97-AF65-F5344CB8AC3E}">
        <p14:creationId xmlns:p14="http://schemas.microsoft.com/office/powerpoint/2010/main" val="2406892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15DCB86-102F-4F05-9609-288383C21E03}"/>
              </a:ext>
            </a:extLst>
          </p:cNvPr>
          <p:cNvSpPr>
            <a:spLocks noGrp="1"/>
          </p:cNvSpPr>
          <p:nvPr>
            <p:ph type="title"/>
          </p:nvPr>
        </p:nvSpPr>
        <p:spPr>
          <a:xfrm>
            <a:off x="804671" y="640263"/>
            <a:ext cx="3284331" cy="5254510"/>
          </a:xfrm>
        </p:spPr>
        <p:txBody>
          <a:bodyPr vert="horz" lIns="91440" tIns="45720" rIns="91440" bIns="45720" rtlCol="0">
            <a:normAutofit/>
          </a:bodyPr>
          <a:lstStyle/>
          <a:p>
            <a:r>
              <a:rPr lang="en-US" kern="1200">
                <a:latin typeface="+mj-lt"/>
                <a:ea typeface="+mj-ea"/>
                <a:cs typeface="+mj-cs"/>
              </a:rPr>
              <a:t>Pay Attention to Habits</a:t>
            </a:r>
          </a:p>
        </p:txBody>
      </p:sp>
      <p:sp>
        <p:nvSpPr>
          <p:cNvPr id="4" name="Content Placeholder 3">
            <a:extLst>
              <a:ext uri="{FF2B5EF4-FFF2-40B4-BE49-F238E27FC236}">
                <a16:creationId xmlns:a16="http://schemas.microsoft.com/office/drawing/2014/main" id="{19BBD696-E0D7-48BA-BD48-B1C52B23E9A8}"/>
              </a:ext>
            </a:extLst>
          </p:cNvPr>
          <p:cNvSpPr>
            <a:spLocks noGrp="1"/>
          </p:cNvSpPr>
          <p:nvPr>
            <p:ph idx="1"/>
          </p:nvPr>
        </p:nvSpPr>
        <p:spPr>
          <a:xfrm>
            <a:off x="5358384" y="640262"/>
            <a:ext cx="6028944" cy="5989137"/>
          </a:xfrm>
        </p:spPr>
        <p:txBody>
          <a:bodyPr vert="horz" lIns="91440" tIns="45720" rIns="91440" bIns="45720" rtlCol="0" anchor="ctr">
            <a:normAutofit fontScale="92500" lnSpcReduction="20000"/>
          </a:bodyPr>
          <a:lstStyle/>
          <a:p>
            <a:pPr>
              <a:spcAft>
                <a:spcPts val="800"/>
              </a:spcAft>
            </a:pPr>
            <a:r>
              <a:rPr lang="en-US" dirty="0">
                <a:solidFill>
                  <a:schemeClr val="bg1"/>
                </a:solidFill>
              </a:rPr>
              <a:t>In vetting a new hire or preforming an annual review, a driver’s record can carry a lot of weight, especially if the driver has some bad driving habits listed above.</a:t>
            </a:r>
          </a:p>
          <a:p>
            <a:pPr>
              <a:spcAft>
                <a:spcPts val="800"/>
              </a:spcAft>
            </a:pPr>
            <a:r>
              <a:rPr lang="en-US" dirty="0">
                <a:solidFill>
                  <a:schemeClr val="bg1"/>
                </a:solidFill>
              </a:rPr>
              <a:t>Other habits that can be just as bad — as not wearing a </a:t>
            </a:r>
            <a:r>
              <a:rPr lang="en-US" dirty="0">
                <a:solidFill>
                  <a:schemeClr val="bg1"/>
                </a:solidFill>
                <a:hlinkClick r:id="rId3">
                  <a:extLst>
                    <a:ext uri="{A12FA001-AC4F-418D-AE19-62706E023703}">
                      <ahyp:hlinkClr xmlns:ahyp="http://schemas.microsoft.com/office/drawing/2018/hyperlinkcolor" val="tx"/>
                    </a:ext>
                  </a:extLst>
                </a:hlinkClick>
              </a:rPr>
              <a:t>safety belt</a:t>
            </a:r>
            <a:r>
              <a:rPr lang="en-US" dirty="0">
                <a:solidFill>
                  <a:schemeClr val="bg1"/>
                </a:solidFill>
              </a:rPr>
              <a:t> while driving, or driving distracted (texting or using a hand-held cell phone), etc.</a:t>
            </a:r>
          </a:p>
          <a:p>
            <a:pPr>
              <a:spcAft>
                <a:spcPts val="800"/>
              </a:spcAft>
            </a:pPr>
            <a:r>
              <a:rPr lang="en-US" dirty="0">
                <a:solidFill>
                  <a:schemeClr val="bg1"/>
                </a:solidFill>
              </a:rPr>
              <a:t>ATRI recommends that companies:</a:t>
            </a:r>
          </a:p>
          <a:p>
            <a:pPr>
              <a:spcAft>
                <a:spcPts val="800"/>
              </a:spcAft>
            </a:pPr>
            <a:r>
              <a:rPr lang="en-US" dirty="0">
                <a:solidFill>
                  <a:schemeClr val="bg1"/>
                </a:solidFill>
              </a:rPr>
              <a:t> Become aware of the problem behaviors</a:t>
            </a:r>
          </a:p>
          <a:p>
            <a:pPr>
              <a:spcAft>
                <a:spcPts val="800"/>
              </a:spcAft>
            </a:pPr>
            <a:r>
              <a:rPr lang="en-US" dirty="0">
                <a:solidFill>
                  <a:schemeClr val="bg1"/>
                </a:solidFill>
              </a:rPr>
              <a:t>Address these behavioral issues “prior to them leading to serious consequences.”</a:t>
            </a:r>
          </a:p>
          <a:p>
            <a:pPr>
              <a:spcAft>
                <a:spcPts val="800"/>
              </a:spcAft>
            </a:pPr>
            <a:endParaRPr lang="en-US" sz="1900" dirty="0">
              <a:solidFill>
                <a:schemeClr val="bg1"/>
              </a:solidFill>
            </a:endParaRPr>
          </a:p>
          <a:p>
            <a:pPr>
              <a:spcAft>
                <a:spcPts val="800"/>
              </a:spcAft>
            </a:pPr>
            <a:endParaRPr lang="en-US" sz="1900" dirty="0">
              <a:solidFill>
                <a:schemeClr val="bg1"/>
              </a:solidFill>
            </a:endParaRPr>
          </a:p>
          <a:p>
            <a:pPr marL="0" indent="0">
              <a:spcAft>
                <a:spcPts val="800"/>
              </a:spcAft>
              <a:buNone/>
            </a:pPr>
            <a:r>
              <a:rPr lang="en-US" sz="1900" dirty="0">
                <a:solidFill>
                  <a:schemeClr val="bg1"/>
                </a:solidFill>
              </a:rPr>
              <a:t>Source: American Transportation Research Institute</a:t>
            </a:r>
          </a:p>
        </p:txBody>
      </p:sp>
      <p:sp>
        <p:nvSpPr>
          <p:cNvPr id="2" name="Slide Number Placeholder 1"/>
          <p:cNvSpPr>
            <a:spLocks noGrp="1"/>
          </p:cNvSpPr>
          <p:nvPr>
            <p:ph type="sldNum" sz="quarter" idx="12"/>
          </p:nvPr>
        </p:nvSpPr>
        <p:spPr/>
        <p:txBody>
          <a:bodyPr/>
          <a:lstStyle/>
          <a:p>
            <a:fld id="{D113D036-35FF-47FB-A11F-1194D2A0F025}" type="slidenum">
              <a:rPr lang="en-US" smtClean="0"/>
              <a:t>22</a:t>
            </a:fld>
            <a:endParaRPr lang="en-US" dirty="0"/>
          </a:p>
        </p:txBody>
      </p:sp>
    </p:spTree>
    <p:extLst>
      <p:ext uri="{BB962C8B-B14F-4D97-AF65-F5344CB8AC3E}">
        <p14:creationId xmlns:p14="http://schemas.microsoft.com/office/powerpoint/2010/main" val="560100423"/>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6C41A5-5640-4234-9A2C-4C6090B12872}"/>
              </a:ext>
            </a:extLst>
          </p:cNvPr>
          <p:cNvSpPr>
            <a:spLocks noGrp="1"/>
          </p:cNvSpPr>
          <p:nvPr>
            <p:ph type="title"/>
          </p:nvPr>
        </p:nvSpPr>
        <p:spPr>
          <a:xfrm>
            <a:off x="804671" y="640263"/>
            <a:ext cx="3284331" cy="5254510"/>
          </a:xfrm>
        </p:spPr>
        <p:txBody>
          <a:bodyPr>
            <a:normAutofit fontScale="90000"/>
          </a:bodyPr>
          <a:lstStyle/>
          <a:p>
            <a:r>
              <a:rPr lang="en-US" dirty="0"/>
              <a:t>Wrap Up!</a:t>
            </a:r>
            <a:br>
              <a:rPr lang="en-US" dirty="0"/>
            </a:br>
            <a:br>
              <a:rPr lang="en-US" dirty="0"/>
            </a:br>
            <a:r>
              <a:rPr lang="en-US" dirty="0"/>
              <a:t>WALK THE TALK.</a:t>
            </a:r>
            <a:br>
              <a:rPr lang="en-US" dirty="0"/>
            </a:br>
            <a:br>
              <a:rPr lang="en-US" dirty="0"/>
            </a:br>
            <a:r>
              <a:rPr lang="en-US" dirty="0"/>
              <a:t>DRIVE</a:t>
            </a:r>
            <a:br>
              <a:rPr lang="en-US" dirty="0"/>
            </a:br>
            <a:r>
              <a:rPr lang="en-US" dirty="0"/>
              <a:t>SAFETY.</a:t>
            </a:r>
            <a:br>
              <a:rPr lang="en-US" dirty="0"/>
            </a:br>
            <a:br>
              <a:rPr lang="en-US" dirty="0"/>
            </a:br>
            <a:r>
              <a:rPr lang="en-US" dirty="0"/>
              <a:t>Everyday.</a:t>
            </a:r>
          </a:p>
        </p:txBody>
      </p:sp>
      <p:sp>
        <p:nvSpPr>
          <p:cNvPr id="20" name="Content Placeholder 2">
            <a:extLst>
              <a:ext uri="{FF2B5EF4-FFF2-40B4-BE49-F238E27FC236}">
                <a16:creationId xmlns:a16="http://schemas.microsoft.com/office/drawing/2014/main" id="{84071A2C-4B9C-461E-A322-C91F6660A06A}"/>
              </a:ext>
            </a:extLst>
          </p:cNvPr>
          <p:cNvSpPr>
            <a:spLocks noGrp="1"/>
          </p:cNvSpPr>
          <p:nvPr>
            <p:ph idx="1"/>
          </p:nvPr>
        </p:nvSpPr>
        <p:spPr>
          <a:xfrm>
            <a:off x="5358383" y="353959"/>
            <a:ext cx="6322339" cy="6253317"/>
          </a:xfrm>
        </p:spPr>
        <p:txBody>
          <a:bodyPr anchor="ctr">
            <a:normAutofit fontScale="55000" lnSpcReduction="20000"/>
          </a:bodyPr>
          <a:lstStyle/>
          <a:p>
            <a:pPr marL="0" indent="0">
              <a:buNone/>
            </a:pPr>
            <a:endParaRPr lang="en-US" sz="700" dirty="0">
              <a:solidFill>
                <a:schemeClr val="bg1"/>
              </a:solidFill>
            </a:endParaRPr>
          </a:p>
          <a:p>
            <a:pPr marL="0" indent="0">
              <a:buNone/>
            </a:pPr>
            <a:endParaRPr lang="en-US" sz="700" dirty="0">
              <a:solidFill>
                <a:schemeClr val="bg1"/>
              </a:solidFill>
            </a:endParaRPr>
          </a:p>
          <a:p>
            <a:pPr marL="0" indent="0">
              <a:buNone/>
            </a:pPr>
            <a:endParaRPr lang="en-US" sz="700" dirty="0">
              <a:solidFill>
                <a:schemeClr val="bg1"/>
              </a:solidFill>
            </a:endParaRPr>
          </a:p>
          <a:p>
            <a:pPr marL="0" indent="0">
              <a:buNone/>
            </a:pPr>
            <a:endParaRPr lang="en-US" sz="1600" dirty="0">
              <a:solidFill>
                <a:schemeClr val="bg1"/>
              </a:solidFill>
            </a:endParaRPr>
          </a:p>
          <a:p>
            <a:pPr marL="0" indent="0">
              <a:buNone/>
            </a:pPr>
            <a:r>
              <a:rPr lang="en-US" sz="4000" dirty="0">
                <a:solidFill>
                  <a:schemeClr val="bg1"/>
                </a:solidFill>
              </a:rPr>
              <a:t>Take action. Avoid Distraction.</a:t>
            </a:r>
          </a:p>
          <a:p>
            <a:pPr marL="0" indent="0">
              <a:buNone/>
            </a:pPr>
            <a:r>
              <a:rPr lang="en-US" sz="4000" dirty="0">
                <a:solidFill>
                  <a:schemeClr val="bg1"/>
                </a:solidFill>
              </a:rPr>
              <a:t>Get a grip. Don’t slip.</a:t>
            </a:r>
          </a:p>
          <a:p>
            <a:pPr marL="0" indent="0">
              <a:buNone/>
            </a:pPr>
            <a:r>
              <a:rPr lang="en-US" sz="4000" dirty="0">
                <a:solidFill>
                  <a:schemeClr val="bg1"/>
                </a:solidFill>
              </a:rPr>
              <a:t>Three Points of Contact on Stairs.</a:t>
            </a:r>
          </a:p>
          <a:p>
            <a:pPr marL="0" indent="0">
              <a:buNone/>
            </a:pPr>
            <a:r>
              <a:rPr lang="en-US" sz="4000" dirty="0">
                <a:solidFill>
                  <a:schemeClr val="bg1"/>
                </a:solidFill>
              </a:rPr>
              <a:t>Stay Alert. Don’t get hurt.</a:t>
            </a:r>
          </a:p>
          <a:p>
            <a:pPr marL="0" indent="0">
              <a:buNone/>
            </a:pPr>
            <a:r>
              <a:rPr lang="en-US" sz="4000" dirty="0">
                <a:solidFill>
                  <a:schemeClr val="bg1"/>
                </a:solidFill>
              </a:rPr>
              <a:t>Look where you are going and go where you are looking.</a:t>
            </a:r>
          </a:p>
          <a:p>
            <a:pPr marL="0" indent="0">
              <a:buNone/>
            </a:pPr>
            <a:r>
              <a:rPr lang="en-US" sz="4000" dirty="0">
                <a:solidFill>
                  <a:schemeClr val="bg1"/>
                </a:solidFill>
              </a:rPr>
              <a:t>Nose follows toes.</a:t>
            </a:r>
          </a:p>
          <a:p>
            <a:pPr marL="0" indent="0">
              <a:buNone/>
            </a:pPr>
            <a:r>
              <a:rPr lang="en-US" sz="4000" dirty="0">
                <a:solidFill>
                  <a:schemeClr val="bg1"/>
                </a:solidFill>
              </a:rPr>
              <a:t>Keep your eyes on the road. Keep your hands on the wheel.</a:t>
            </a:r>
          </a:p>
          <a:p>
            <a:pPr marL="0" indent="0">
              <a:buNone/>
            </a:pPr>
            <a:r>
              <a:rPr lang="en-US" sz="4000" dirty="0">
                <a:solidFill>
                  <a:schemeClr val="bg1"/>
                </a:solidFill>
              </a:rPr>
              <a:t>Check your blind spots.</a:t>
            </a:r>
          </a:p>
          <a:p>
            <a:pPr marL="0" indent="0">
              <a:buNone/>
            </a:pPr>
            <a:r>
              <a:rPr lang="en-US" sz="4000" dirty="0">
                <a:solidFill>
                  <a:schemeClr val="bg1"/>
                </a:solidFill>
              </a:rPr>
              <a:t>Walk the Talk.</a:t>
            </a:r>
          </a:p>
          <a:p>
            <a:pPr marL="0" indent="0">
              <a:buNone/>
            </a:pPr>
            <a:endParaRPr lang="en-US" sz="4000" dirty="0">
              <a:solidFill>
                <a:schemeClr val="bg1"/>
              </a:solidFill>
            </a:endParaRPr>
          </a:p>
          <a:p>
            <a:pPr marL="0" indent="0">
              <a:buNone/>
            </a:pPr>
            <a:r>
              <a:rPr lang="en-US" sz="4000" dirty="0">
                <a:solidFill>
                  <a:schemeClr val="bg1"/>
                </a:solidFill>
                <a:hlinkClick r:id="rId3"/>
              </a:rPr>
              <a:t>THIS TRAINING IS LOCATED IN YOUR PORTAL</a:t>
            </a:r>
            <a:endParaRPr lang="en-US" sz="4000" dirty="0">
              <a:solidFill>
                <a:schemeClr val="bg1"/>
              </a:solidFill>
            </a:endParaRPr>
          </a:p>
          <a:p>
            <a:pPr marL="0" indent="0">
              <a:buNone/>
            </a:pPr>
            <a:endParaRPr lang="en-US" sz="4000" dirty="0">
              <a:solidFill>
                <a:schemeClr val="bg1"/>
              </a:solidFill>
            </a:endParaRPr>
          </a:p>
          <a:p>
            <a:pPr marL="0" indent="0">
              <a:buNone/>
            </a:pPr>
            <a:br>
              <a:rPr lang="en-US" sz="700" dirty="0">
                <a:solidFill>
                  <a:schemeClr val="bg1"/>
                </a:solidFill>
              </a:rPr>
            </a:br>
            <a:br>
              <a:rPr lang="en-US" sz="700" dirty="0">
                <a:solidFill>
                  <a:schemeClr val="bg1"/>
                </a:solidFill>
              </a:rPr>
            </a:br>
            <a:br>
              <a:rPr lang="en-US" sz="700" dirty="0">
                <a:solidFill>
                  <a:schemeClr val="bg1"/>
                </a:solidFill>
              </a:rPr>
            </a:br>
            <a:br>
              <a:rPr lang="en-US" sz="700" dirty="0">
                <a:solidFill>
                  <a:schemeClr val="bg1"/>
                </a:solidFill>
              </a:rPr>
            </a:br>
            <a:br>
              <a:rPr lang="en-US" sz="700" dirty="0">
                <a:solidFill>
                  <a:schemeClr val="bg1"/>
                </a:solidFill>
              </a:rPr>
            </a:br>
            <a:endParaRPr lang="en-US" sz="700" dirty="0">
              <a:solidFill>
                <a:schemeClr val="bg1"/>
              </a:solidFill>
            </a:endParaRPr>
          </a:p>
          <a:p>
            <a:pPr marL="0" indent="0">
              <a:buNone/>
            </a:pPr>
            <a:endParaRPr lang="en-US" sz="700" dirty="0">
              <a:solidFill>
                <a:schemeClr val="bg1"/>
              </a:solidFill>
            </a:endParaRPr>
          </a:p>
          <a:p>
            <a:pPr marL="0" indent="0">
              <a:buNone/>
            </a:pPr>
            <a:endParaRPr lang="en-US" sz="700" dirty="0">
              <a:solidFill>
                <a:schemeClr val="bg1"/>
              </a:solidFill>
            </a:endParaRPr>
          </a:p>
          <a:p>
            <a:pPr marL="0" indent="0">
              <a:buNone/>
            </a:pPr>
            <a:endParaRPr lang="en-US" sz="700" dirty="0">
              <a:solidFill>
                <a:schemeClr val="bg1"/>
              </a:solidFill>
            </a:endParaRPr>
          </a:p>
        </p:txBody>
      </p:sp>
      <p:sp>
        <p:nvSpPr>
          <p:cNvPr id="3" name="Slide Number Placeholder 2"/>
          <p:cNvSpPr>
            <a:spLocks noGrp="1"/>
          </p:cNvSpPr>
          <p:nvPr>
            <p:ph type="sldNum" sz="quarter" idx="12"/>
          </p:nvPr>
        </p:nvSpPr>
        <p:spPr/>
        <p:txBody>
          <a:bodyPr/>
          <a:lstStyle/>
          <a:p>
            <a:fld id="{D113D036-35FF-47FB-A11F-1194D2A0F025}" type="slidenum">
              <a:rPr lang="en-US" smtClean="0"/>
              <a:t>23</a:t>
            </a:fld>
            <a:endParaRPr lang="en-US" dirty="0"/>
          </a:p>
        </p:txBody>
      </p:sp>
    </p:spTree>
    <p:extLst>
      <p:ext uri="{BB962C8B-B14F-4D97-AF65-F5344CB8AC3E}">
        <p14:creationId xmlns:p14="http://schemas.microsoft.com/office/powerpoint/2010/main" val="15557697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9D093C-27FB-4032-B282-42C4563F2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5EE815E-1BD3-4777-B652-6D98825BF6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3" name="Freeform 5">
              <a:extLst>
                <a:ext uri="{FF2B5EF4-FFF2-40B4-BE49-F238E27FC236}">
                  <a16:creationId xmlns:a16="http://schemas.microsoft.com/office/drawing/2014/main" id="{E6692982-4A7D-4392-87CD-F0CD4B027D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4" name="Freeform 5">
              <a:extLst>
                <a:ext uri="{FF2B5EF4-FFF2-40B4-BE49-F238E27FC236}">
                  <a16:creationId xmlns:a16="http://schemas.microsoft.com/office/drawing/2014/main" id="{196485F7-F277-4123-AC53-98EA4C858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476114A-4759-41A7-ABC3-0823E46B0D27}"/>
              </a:ext>
            </a:extLst>
          </p:cNvPr>
          <p:cNvSpPr>
            <a:spLocks noGrp="1"/>
          </p:cNvSpPr>
          <p:nvPr>
            <p:ph type="title"/>
          </p:nvPr>
        </p:nvSpPr>
        <p:spPr>
          <a:xfrm>
            <a:off x="767290" y="1578168"/>
            <a:ext cx="3582073" cy="4279709"/>
          </a:xfrm>
        </p:spPr>
        <p:txBody>
          <a:bodyPr anchor="ctr">
            <a:normAutofit/>
          </a:bodyPr>
          <a:lstStyle/>
          <a:p>
            <a:r>
              <a:rPr lang="en-US" sz="4800" dirty="0">
                <a:solidFill>
                  <a:schemeClr val="bg1"/>
                </a:solidFill>
              </a:rPr>
              <a:t>You have proven it works. </a:t>
            </a:r>
            <a:br>
              <a:rPr lang="en-US" sz="4800" dirty="0">
                <a:solidFill>
                  <a:schemeClr val="bg1"/>
                </a:solidFill>
              </a:rPr>
            </a:br>
            <a:br>
              <a:rPr lang="en-US" sz="4800" dirty="0">
                <a:solidFill>
                  <a:schemeClr val="bg1"/>
                </a:solidFill>
              </a:rPr>
            </a:br>
            <a:r>
              <a:rPr lang="en-US" sz="4800" dirty="0">
                <a:solidFill>
                  <a:schemeClr val="bg1"/>
                </a:solidFill>
              </a:rPr>
              <a:t>You are working it!</a:t>
            </a:r>
          </a:p>
        </p:txBody>
      </p:sp>
      <p:sp>
        <p:nvSpPr>
          <p:cNvPr id="3" name="Content Placeholder 2">
            <a:extLst>
              <a:ext uri="{FF2B5EF4-FFF2-40B4-BE49-F238E27FC236}">
                <a16:creationId xmlns:a16="http://schemas.microsoft.com/office/drawing/2014/main" id="{D24AE587-C3D3-467C-ADB7-3608DD19094B}"/>
              </a:ext>
            </a:extLst>
          </p:cNvPr>
          <p:cNvSpPr>
            <a:spLocks noGrp="1"/>
          </p:cNvSpPr>
          <p:nvPr>
            <p:ph idx="1"/>
          </p:nvPr>
        </p:nvSpPr>
        <p:spPr>
          <a:xfrm>
            <a:off x="5573864" y="508000"/>
            <a:ext cx="5716988" cy="5841999"/>
          </a:xfrm>
        </p:spPr>
        <p:txBody>
          <a:bodyPr anchor="ctr">
            <a:normAutofit lnSpcReduction="10000"/>
          </a:bodyPr>
          <a:lstStyle/>
          <a:p>
            <a:r>
              <a:rPr lang="en-US" sz="2400" dirty="0"/>
              <a:t>The PCI EH&amp;S plan satisfies the elements required by the CCR Title 8 Section 3203 and those are:</a:t>
            </a:r>
          </a:p>
          <a:p>
            <a:r>
              <a:rPr lang="en-US" sz="2400" dirty="0"/>
              <a:t>Management commitment/assignment of responsibilities;</a:t>
            </a:r>
          </a:p>
          <a:p>
            <a:r>
              <a:rPr lang="en-US" sz="2400" dirty="0"/>
              <a:t>Safety communications system with employees;</a:t>
            </a:r>
          </a:p>
          <a:p>
            <a:r>
              <a:rPr lang="en-US" sz="2400" dirty="0"/>
              <a:t>System for assuring employee compliance with safe work practices;</a:t>
            </a:r>
          </a:p>
          <a:p>
            <a:r>
              <a:rPr lang="en-US" sz="2400" dirty="0"/>
              <a:t>Scheduled inspections/evaluation system;</a:t>
            </a:r>
          </a:p>
          <a:p>
            <a:r>
              <a:rPr lang="en-US" sz="2400" dirty="0"/>
              <a:t>Accident investigation;</a:t>
            </a:r>
          </a:p>
          <a:p>
            <a:r>
              <a:rPr lang="en-US" sz="2400" dirty="0"/>
              <a:t>Procedures for correcting unsafe/ unhealthy conditions;</a:t>
            </a:r>
          </a:p>
          <a:p>
            <a:r>
              <a:rPr lang="en-US" sz="2400" dirty="0"/>
              <a:t>Safety and health training and instruction; and</a:t>
            </a:r>
          </a:p>
          <a:p>
            <a:r>
              <a:rPr lang="en-US" sz="2400" dirty="0"/>
              <a:t>Recordkeeping and documentation.</a:t>
            </a:r>
          </a:p>
          <a:p>
            <a:endParaRPr lang="en-US" sz="1700" dirty="0"/>
          </a:p>
        </p:txBody>
      </p:sp>
      <p:sp>
        <p:nvSpPr>
          <p:cNvPr id="4" name="Slide Number Placeholder 3"/>
          <p:cNvSpPr>
            <a:spLocks noGrp="1"/>
          </p:cNvSpPr>
          <p:nvPr>
            <p:ph type="sldNum" sz="quarter" idx="12"/>
          </p:nvPr>
        </p:nvSpPr>
        <p:spPr/>
        <p:txBody>
          <a:bodyPr/>
          <a:lstStyle/>
          <a:p>
            <a:fld id="{D113D036-35FF-47FB-A11F-1194D2A0F025}" type="slidenum">
              <a:rPr lang="en-US" smtClean="0"/>
              <a:t>3</a:t>
            </a:fld>
            <a:endParaRPr lang="en-US" dirty="0"/>
          </a:p>
        </p:txBody>
      </p:sp>
    </p:spTree>
    <p:extLst>
      <p:ext uri="{BB962C8B-B14F-4D97-AF65-F5344CB8AC3E}">
        <p14:creationId xmlns:p14="http://schemas.microsoft.com/office/powerpoint/2010/main" val="497857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 name="Rectangle 10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lip-up-709045_640.jpg"/>
          <p:cNvPicPr>
            <a:picLocks noChangeAspect="1"/>
          </p:cNvPicPr>
          <p:nvPr/>
        </p:nvPicPr>
        <p:blipFill rotWithShape="1">
          <a:blip r:embed="rId3">
            <a:extLst>
              <a:ext uri="{28A0092B-C50C-407E-A947-70E740481C1C}">
                <a14:useLocalDpi xmlns:a14="http://schemas.microsoft.com/office/drawing/2010/main" val="0"/>
              </a:ext>
            </a:extLst>
          </a:blip>
          <a:srcRect t="9091" r="23576"/>
          <a:stretch/>
        </p:blipFill>
        <p:spPr>
          <a:xfrm>
            <a:off x="3522468" y="10"/>
            <a:ext cx="8669532" cy="6857990"/>
          </a:xfrm>
          <a:prstGeom prst="rect">
            <a:avLst/>
          </a:prstGeom>
        </p:spPr>
      </p:pic>
      <p:sp>
        <p:nvSpPr>
          <p:cNvPr id="109" name="Rectangle 10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3" name="Rectangle 11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89" name="Rectangle 2">
            <a:extLst>
              <a:ext uri="{FF2B5EF4-FFF2-40B4-BE49-F238E27FC236}">
                <a16:creationId xmlns:a16="http://schemas.microsoft.com/office/drawing/2014/main" id="{7C44EE4F-5B89-4DC0-A578-3B23734A1C73}"/>
              </a:ext>
            </a:extLst>
          </p:cNvPr>
          <p:cNvSpPr>
            <a:spLocks noGrp="1" noChangeArrowheads="1"/>
          </p:cNvSpPr>
          <p:nvPr>
            <p:ph type="body" idx="1"/>
          </p:nvPr>
        </p:nvSpPr>
        <p:spPr>
          <a:xfrm>
            <a:off x="371094" y="2718054"/>
            <a:ext cx="3438906" cy="3207258"/>
          </a:xfrm>
        </p:spPr>
        <p:txBody>
          <a:bodyPr anchor="t">
            <a:normAutofit fontScale="92500" lnSpcReduction="10000"/>
          </a:bodyPr>
          <a:lstStyle/>
          <a:p>
            <a:pPr eaLnBrk="1" hangingPunct="1">
              <a:spcBef>
                <a:spcPct val="0"/>
              </a:spcBef>
              <a:buFontTx/>
              <a:buNone/>
            </a:pPr>
            <a:endParaRPr lang="en-US" altLang="en-US" sz="1700" dirty="0"/>
          </a:p>
          <a:p>
            <a:pPr eaLnBrk="1" hangingPunct="1">
              <a:spcBef>
                <a:spcPct val="0"/>
              </a:spcBef>
              <a:buFontTx/>
              <a:buNone/>
            </a:pPr>
            <a:r>
              <a:rPr lang="en-US" altLang="en-US" sz="4800" dirty="0">
                <a:latin typeface="Lucida Sans"/>
                <a:cs typeface="Lucida Sans"/>
              </a:rPr>
              <a:t>STAY</a:t>
            </a:r>
          </a:p>
          <a:p>
            <a:pPr eaLnBrk="1" hangingPunct="1">
              <a:spcBef>
                <a:spcPct val="0"/>
              </a:spcBef>
              <a:buFontTx/>
              <a:buNone/>
            </a:pPr>
            <a:r>
              <a:rPr lang="en-US" altLang="en-US" sz="4800" dirty="0">
                <a:latin typeface="Lucida Sans"/>
                <a:cs typeface="Lucida Sans"/>
              </a:rPr>
              <a:t>ALERT!</a:t>
            </a:r>
          </a:p>
          <a:p>
            <a:pPr eaLnBrk="1" hangingPunct="1">
              <a:spcBef>
                <a:spcPct val="0"/>
              </a:spcBef>
              <a:buFontTx/>
              <a:buNone/>
            </a:pPr>
            <a:endParaRPr lang="en-US" altLang="en-US" sz="4800" dirty="0">
              <a:latin typeface="Lucida Sans"/>
              <a:cs typeface="Lucida Sans"/>
            </a:endParaRPr>
          </a:p>
          <a:p>
            <a:pPr eaLnBrk="1" hangingPunct="1">
              <a:spcBef>
                <a:spcPct val="0"/>
              </a:spcBef>
              <a:buFontTx/>
              <a:buNone/>
            </a:pPr>
            <a:r>
              <a:rPr lang="en-US" altLang="en-US" sz="4800" dirty="0">
                <a:latin typeface="Lucida Sans"/>
                <a:cs typeface="Lucida Sans"/>
              </a:rPr>
              <a:t>DON’T GET HURT!</a:t>
            </a:r>
          </a:p>
          <a:p>
            <a:pPr eaLnBrk="1" hangingPunct="1">
              <a:buFontTx/>
              <a:buNone/>
            </a:pPr>
            <a:endParaRPr lang="en-US" altLang="en-US" sz="1700" dirty="0"/>
          </a:p>
        </p:txBody>
      </p:sp>
      <p:sp>
        <p:nvSpPr>
          <p:cNvPr id="23590" name="Rectangle 6">
            <a:extLst>
              <a:ext uri="{FF2B5EF4-FFF2-40B4-BE49-F238E27FC236}">
                <a16:creationId xmlns:a16="http://schemas.microsoft.com/office/drawing/2014/main" id="{B7620DD0-5845-4894-BB02-8B8853DE0CB6}"/>
              </a:ext>
            </a:extLst>
          </p:cNvPr>
          <p:cNvSpPr>
            <a:spLocks noChangeArrowheads="1"/>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4400">
              <a:solidFill>
                <a:schemeClr val="tx2"/>
              </a:solidFill>
              <a:latin typeface="Verdana" panose="020B0604030504040204" pitchFamily="34" charset="0"/>
            </a:endParaRPr>
          </a:p>
        </p:txBody>
      </p:sp>
      <p:pic>
        <p:nvPicPr>
          <p:cNvPr id="3" name="Picture 2" descr="IAG-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9175" y="6118340"/>
            <a:ext cx="912825" cy="739660"/>
          </a:xfrm>
          <a:prstGeom prst="rect">
            <a:avLst/>
          </a:prstGeom>
        </p:spPr>
      </p:pic>
      <p:sp>
        <p:nvSpPr>
          <p:cNvPr id="4" name="Slide Number Placeholder 3"/>
          <p:cNvSpPr>
            <a:spLocks noGrp="1"/>
          </p:cNvSpPr>
          <p:nvPr>
            <p:ph type="sldNum" sz="quarter" idx="12"/>
          </p:nvPr>
        </p:nvSpPr>
        <p:spPr/>
        <p:txBody>
          <a:bodyPr/>
          <a:lstStyle/>
          <a:p>
            <a:fld id="{D113D036-35FF-47FB-A11F-1194D2A0F025}" type="slidenum">
              <a:rPr lang="en-US" smtClean="0"/>
              <a:t>4</a:t>
            </a:fld>
            <a:endParaRPr lang="en-US" dirty="0"/>
          </a:p>
        </p:txBody>
      </p:sp>
    </p:spTree>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651" name="Picture 5" descr="http://www.chesskids.com/kids/look.gif">
            <a:extLst>
              <a:ext uri="{FF2B5EF4-FFF2-40B4-BE49-F238E27FC236}">
                <a16:creationId xmlns:a16="http://schemas.microsoft.com/office/drawing/2014/main" id="{13EE4220-5AA7-4BA1-80AB-33535975E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31" r="-1" b="-1"/>
          <a:stretch/>
        </p:blipFill>
        <p:spPr bwMode="auto">
          <a:xfrm>
            <a:off x="-2" y="10"/>
            <a:ext cx="5779884"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3" name="Group 19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194" name="Rectangle 19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Isosceles Triangle 19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650" name="Rectangle 3">
            <a:extLst>
              <a:ext uri="{FF2B5EF4-FFF2-40B4-BE49-F238E27FC236}">
                <a16:creationId xmlns:a16="http://schemas.microsoft.com/office/drawing/2014/main" id="{A0BAC812-FA7F-479A-80C0-1B7204BCB97E}"/>
              </a:ext>
            </a:extLst>
          </p:cNvPr>
          <p:cNvSpPr>
            <a:spLocks noGrp="1" noChangeArrowheads="1"/>
          </p:cNvSpPr>
          <p:nvPr>
            <p:ph type="body" idx="1"/>
          </p:nvPr>
        </p:nvSpPr>
        <p:spPr>
          <a:xfrm>
            <a:off x="5779883" y="381001"/>
            <a:ext cx="5768650" cy="6238076"/>
          </a:xfrm>
        </p:spPr>
        <p:txBody>
          <a:bodyPr>
            <a:normAutofit lnSpcReduction="10000"/>
          </a:bodyPr>
          <a:lstStyle/>
          <a:p>
            <a:pPr eaLnBrk="1" hangingPunct="1">
              <a:spcBef>
                <a:spcPct val="0"/>
              </a:spcBef>
              <a:spcAft>
                <a:spcPct val="100000"/>
              </a:spcAft>
            </a:pPr>
            <a:r>
              <a:rPr lang="en-US" altLang="en-US" sz="2400" dirty="0">
                <a:latin typeface="Calibri" panose="020F0502020204030204" pitchFamily="34" charset="0"/>
                <a:cs typeface="Calibri" panose="020F0502020204030204" pitchFamily="34" charset="0"/>
              </a:rPr>
              <a:t>Go where you are looking, </a:t>
            </a:r>
            <a:br>
              <a:rPr lang="en-US" altLang="en-US" sz="2400" dirty="0">
                <a:latin typeface="Calibri" panose="020F0502020204030204" pitchFamily="34" charset="0"/>
                <a:cs typeface="Calibri" panose="020F0502020204030204" pitchFamily="34" charset="0"/>
              </a:rPr>
            </a:br>
            <a:r>
              <a:rPr lang="en-US" altLang="en-US" sz="2400" dirty="0">
                <a:latin typeface="Calibri" panose="020F0502020204030204" pitchFamily="34" charset="0"/>
                <a:cs typeface="Calibri" panose="020F0502020204030204" pitchFamily="34" charset="0"/>
              </a:rPr>
              <a:t>and look where you are going.</a:t>
            </a:r>
          </a:p>
          <a:p>
            <a:pPr eaLnBrk="1" hangingPunct="1">
              <a:spcBef>
                <a:spcPct val="0"/>
              </a:spcBef>
              <a:spcAft>
                <a:spcPct val="100000"/>
              </a:spcAft>
            </a:pPr>
            <a:r>
              <a:rPr lang="en-US" altLang="en-US" sz="2400" dirty="0">
                <a:latin typeface="Calibri" panose="020F0502020204030204" pitchFamily="34" charset="0"/>
                <a:cs typeface="Calibri" panose="020F0502020204030204" pitchFamily="34" charset="0"/>
              </a:rPr>
              <a:t>Nose Follows Toes.</a:t>
            </a:r>
          </a:p>
          <a:p>
            <a:pPr eaLnBrk="1" hangingPunct="1">
              <a:spcBef>
                <a:spcPct val="0"/>
              </a:spcBef>
              <a:spcAft>
                <a:spcPct val="100000"/>
              </a:spcAft>
            </a:pPr>
            <a:r>
              <a:rPr lang="en-US" altLang="en-US" sz="2400" dirty="0">
                <a:latin typeface="Calibri" panose="020F0502020204030204" pitchFamily="34" charset="0"/>
                <a:cs typeface="Calibri" panose="020F0502020204030204" pitchFamily="34" charset="0"/>
              </a:rPr>
              <a:t>See a puddle of water? Walk around it!</a:t>
            </a:r>
          </a:p>
          <a:p>
            <a:pPr eaLnBrk="1" hangingPunct="1">
              <a:spcBef>
                <a:spcPct val="0"/>
              </a:spcBef>
              <a:spcAft>
                <a:spcPct val="100000"/>
              </a:spcAft>
            </a:pPr>
            <a:r>
              <a:rPr lang="en-US" altLang="en-US" sz="2400" dirty="0">
                <a:latin typeface="Calibri" panose="020F0502020204030204" pitchFamily="34" charset="0"/>
                <a:cs typeface="Calibri" panose="020F0502020204030204" pitchFamily="34" charset="0"/>
              </a:rPr>
              <a:t>See a grease spill? Walk around it!</a:t>
            </a:r>
          </a:p>
          <a:p>
            <a:pPr eaLnBrk="1" hangingPunct="1">
              <a:spcBef>
                <a:spcPct val="0"/>
              </a:spcBef>
              <a:spcAft>
                <a:spcPct val="100000"/>
              </a:spcAft>
            </a:pPr>
            <a:r>
              <a:rPr lang="en-US" altLang="en-US" sz="2400" dirty="0">
                <a:latin typeface="Calibri" panose="020F0502020204030204" pitchFamily="34" charset="0"/>
                <a:cs typeface="Calibri" panose="020F0502020204030204" pitchFamily="34" charset="0"/>
              </a:rPr>
              <a:t>See that buckled sidewalk? Walk around it.</a:t>
            </a:r>
          </a:p>
          <a:p>
            <a:pPr eaLnBrk="1" hangingPunct="1">
              <a:spcBef>
                <a:spcPct val="0"/>
              </a:spcBef>
              <a:spcAft>
                <a:spcPct val="100000"/>
              </a:spcAft>
            </a:pPr>
            <a:r>
              <a:rPr lang="en-US" altLang="en-US" sz="2400" dirty="0">
                <a:latin typeface="Calibri" panose="020F0502020204030204" pitchFamily="34" charset="0"/>
                <a:cs typeface="Calibri" panose="020F0502020204030204" pitchFamily="34" charset="0"/>
              </a:rPr>
              <a:t>Walking in a congested area? Watch your step.</a:t>
            </a:r>
          </a:p>
          <a:p>
            <a:pPr eaLnBrk="1" hangingPunct="1">
              <a:spcBef>
                <a:spcPct val="0"/>
              </a:spcBef>
              <a:spcAft>
                <a:spcPct val="100000"/>
              </a:spcAft>
            </a:pPr>
            <a:r>
              <a:rPr lang="en-US" altLang="en-US" sz="2400" dirty="0">
                <a:latin typeface="Calibri" panose="020F0502020204030204" pitchFamily="34" charset="0"/>
                <a:cs typeface="Calibri" panose="020F0502020204030204" pitchFamily="34" charset="0"/>
              </a:rPr>
              <a:t>When you see a potential hazard, report it immediately.</a:t>
            </a:r>
          </a:p>
          <a:p>
            <a:pPr eaLnBrk="1" hangingPunct="1">
              <a:spcBef>
                <a:spcPct val="0"/>
              </a:spcBef>
              <a:spcAft>
                <a:spcPct val="100000"/>
              </a:spcAft>
            </a:pPr>
            <a:r>
              <a:rPr lang="en-US" altLang="en-US" sz="2400" dirty="0">
                <a:latin typeface="Calibri" panose="020F0502020204030204" pitchFamily="34" charset="0"/>
                <a:cs typeface="Calibri" panose="020F0502020204030204" pitchFamily="34" charset="0"/>
              </a:rPr>
              <a:t>Walk the Talk!  Watch your step.</a:t>
            </a:r>
          </a:p>
          <a:p>
            <a:pPr eaLnBrk="1" hangingPunct="1">
              <a:spcBef>
                <a:spcPct val="0"/>
              </a:spcBef>
              <a:spcAft>
                <a:spcPct val="100000"/>
              </a:spcAft>
            </a:pPr>
            <a:endParaRPr lang="en-US" altLang="en-US" sz="1700" dirty="0">
              <a:latin typeface="Calibri" panose="020F0502020204030204" pitchFamily="34" charset="0"/>
              <a:cs typeface="Calibri" panose="020F0502020204030204" pitchFamily="34" charset="0"/>
            </a:endParaRPr>
          </a:p>
          <a:p>
            <a:pPr eaLnBrk="1" hangingPunct="1">
              <a:spcBef>
                <a:spcPct val="0"/>
              </a:spcBef>
              <a:spcAft>
                <a:spcPct val="100000"/>
              </a:spcAft>
            </a:pPr>
            <a:endParaRPr lang="en-US" altLang="en-US" sz="1700" dirty="0">
              <a:latin typeface="Calibri" panose="020F0502020204030204" pitchFamily="34" charset="0"/>
              <a:cs typeface="Calibri" panose="020F0502020204030204" pitchFamily="34" charset="0"/>
            </a:endParaRPr>
          </a:p>
          <a:p>
            <a:pPr eaLnBrk="1" hangingPunct="1">
              <a:spcBef>
                <a:spcPct val="0"/>
              </a:spcBef>
              <a:spcAft>
                <a:spcPct val="100000"/>
              </a:spcAft>
            </a:pPr>
            <a:endParaRPr lang="en-US" altLang="en-US" sz="1700" dirty="0">
              <a:latin typeface="Calibri" panose="020F0502020204030204" pitchFamily="34" charset="0"/>
              <a:cs typeface="Calibri" panose="020F0502020204030204" pitchFamily="34" charset="0"/>
            </a:endParaRPr>
          </a:p>
        </p:txBody>
      </p:sp>
      <p:sp>
        <p:nvSpPr>
          <p:cNvPr id="196" name="Isosceles Triangle 19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IAG-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4656" y="6122781"/>
            <a:ext cx="907344" cy="735219"/>
          </a:xfrm>
          <a:prstGeom prst="rect">
            <a:avLst/>
          </a:prstGeom>
        </p:spPr>
      </p:pic>
      <p:sp>
        <p:nvSpPr>
          <p:cNvPr id="3" name="Slide Number Placeholder 2"/>
          <p:cNvSpPr>
            <a:spLocks noGrp="1"/>
          </p:cNvSpPr>
          <p:nvPr>
            <p:ph type="sldNum" sz="quarter" idx="12"/>
          </p:nvPr>
        </p:nvSpPr>
        <p:spPr/>
        <p:txBody>
          <a:bodyPr/>
          <a:lstStyle/>
          <a:p>
            <a:fld id="{D113D036-35FF-47FB-A11F-1194D2A0F025}" type="slidenum">
              <a:rPr lang="en-US" smtClean="0"/>
              <a:t>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6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65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65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65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30408B7-02B2-4EC4-8EE8-B53E74642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close up of a person&#10;&#10;Description automatically generated">
            <a:extLst>
              <a:ext uri="{FF2B5EF4-FFF2-40B4-BE49-F238E27FC236}">
                <a16:creationId xmlns:a16="http://schemas.microsoft.com/office/drawing/2014/main" id="{929C010A-BE0A-449E-A99E-63C6693D472C}"/>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669" r="2" b="29713"/>
          <a:stretch/>
        </p:blipFill>
        <p:spPr>
          <a:xfrm>
            <a:off x="20" y="10"/>
            <a:ext cx="7534631" cy="4226709"/>
          </a:xfrm>
          <a:prstGeom prst="rect">
            <a:avLst/>
          </a:prstGeom>
        </p:spPr>
      </p:pic>
      <p:pic>
        <p:nvPicPr>
          <p:cNvPr id="8" name="Content Placeholder 7" descr="A picture containing table&#10;&#10;Description automatically generated">
            <a:extLst>
              <a:ext uri="{FF2B5EF4-FFF2-40B4-BE49-F238E27FC236}">
                <a16:creationId xmlns:a16="http://schemas.microsoft.com/office/drawing/2014/main" id="{6CAA612E-08EC-4926-B27C-BF73D3DC7ADC}"/>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27308" r="-2" b="1963"/>
          <a:stretch/>
        </p:blipFill>
        <p:spPr>
          <a:xfrm>
            <a:off x="7622712" y="10"/>
            <a:ext cx="4569288" cy="4224518"/>
          </a:xfrm>
          <a:prstGeom prst="rect">
            <a:avLst/>
          </a:prstGeom>
        </p:spPr>
      </p:pic>
      <p:grpSp>
        <p:nvGrpSpPr>
          <p:cNvPr id="15" name="Group 14">
            <a:extLst>
              <a:ext uri="{FF2B5EF4-FFF2-40B4-BE49-F238E27FC236}">
                <a16:creationId xmlns:a16="http://schemas.microsoft.com/office/drawing/2014/main" id="{3CA30F3A-949D-4014-A5BD-809F81E841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02370" y="4641753"/>
            <a:ext cx="1128382" cy="847206"/>
            <a:chOff x="8183879" y="1000124"/>
            <a:chExt cx="1562267" cy="1172973"/>
          </a:xfrm>
        </p:grpSpPr>
        <p:sp>
          <p:nvSpPr>
            <p:cNvPr id="16" name="Freeform 5">
              <a:extLst>
                <a:ext uri="{FF2B5EF4-FFF2-40B4-BE49-F238E27FC236}">
                  <a16:creationId xmlns:a16="http://schemas.microsoft.com/office/drawing/2014/main" id="{A486C148-F247-4847-8096-6992A8A97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sp>
          <p:nvSpPr>
            <p:cNvPr id="17" name="Freeform 5">
              <a:extLst>
                <a:ext uri="{FF2B5EF4-FFF2-40B4-BE49-F238E27FC236}">
                  <a16:creationId xmlns:a16="http://schemas.microsoft.com/office/drawing/2014/main" id="{F05C5920-B89E-417C-9583-B3DC913ADD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dirty="0"/>
            </a:p>
          </p:txBody>
        </p:sp>
      </p:grpSp>
      <p:pic>
        <p:nvPicPr>
          <p:cNvPr id="10" name="Picture 9">
            <a:extLst>
              <a:ext uri="{FF2B5EF4-FFF2-40B4-BE49-F238E27FC236}">
                <a16:creationId xmlns:a16="http://schemas.microsoft.com/office/drawing/2014/main" id="{C6CDFA06-2BBD-4430-99C3-622C095477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283" y="6859513"/>
            <a:ext cx="15859760" cy="1280160"/>
          </a:xfrm>
          <a:prstGeom prst="rect">
            <a:avLst/>
          </a:prstGeom>
        </p:spPr>
      </p:pic>
      <p:sp>
        <p:nvSpPr>
          <p:cNvPr id="11" name="TextBox 10">
            <a:extLst>
              <a:ext uri="{FF2B5EF4-FFF2-40B4-BE49-F238E27FC236}">
                <a16:creationId xmlns:a16="http://schemas.microsoft.com/office/drawing/2014/main" id="{4A33663F-0E08-4707-91FA-05AF25488A62}"/>
              </a:ext>
            </a:extLst>
          </p:cNvPr>
          <p:cNvSpPr txBox="1"/>
          <p:nvPr/>
        </p:nvSpPr>
        <p:spPr>
          <a:xfrm>
            <a:off x="1352550" y="5191269"/>
            <a:ext cx="184731" cy="584775"/>
          </a:xfrm>
          <a:prstGeom prst="rect">
            <a:avLst/>
          </a:prstGeom>
          <a:noFill/>
        </p:spPr>
        <p:txBody>
          <a:bodyPr wrap="none" rtlCol="0">
            <a:spAutoFit/>
          </a:bodyPr>
          <a:lstStyle/>
          <a:p>
            <a:endParaRPr lang="en-US" sz="3200" dirty="0"/>
          </a:p>
        </p:txBody>
      </p:sp>
      <p:sp>
        <p:nvSpPr>
          <p:cNvPr id="12" name="Rectangle 11">
            <a:extLst>
              <a:ext uri="{FF2B5EF4-FFF2-40B4-BE49-F238E27FC236}">
                <a16:creationId xmlns:a16="http://schemas.microsoft.com/office/drawing/2014/main" id="{7FD0827C-D8CB-4753-9A24-7492C9D83DB3}"/>
              </a:ext>
            </a:extLst>
          </p:cNvPr>
          <p:cNvSpPr/>
          <p:nvPr/>
        </p:nvSpPr>
        <p:spPr>
          <a:xfrm>
            <a:off x="1014278" y="4449985"/>
            <a:ext cx="9329871" cy="2308324"/>
          </a:xfrm>
          <a:prstGeom prst="rect">
            <a:avLst/>
          </a:prstGeom>
        </p:spPr>
        <p:txBody>
          <a:bodyPr wrap="square">
            <a:spAutoFit/>
          </a:bodyPr>
          <a:lstStyle/>
          <a:p>
            <a:r>
              <a:rPr lang="en-US" sz="3600" dirty="0"/>
              <a:t>“I TRIPPED OVER A TREE ROOT, DURING MY TEN MINUTE REST PERIOD. BUSTED LIP, LEFT CHEEK BONE, SCRAPPED KNEE. FRACTURED 2 FRONT TEETH.”</a:t>
            </a:r>
          </a:p>
        </p:txBody>
      </p:sp>
      <p:sp>
        <p:nvSpPr>
          <p:cNvPr id="2" name="Slide Number Placeholder 1"/>
          <p:cNvSpPr>
            <a:spLocks noGrp="1"/>
          </p:cNvSpPr>
          <p:nvPr>
            <p:ph type="sldNum" sz="quarter" idx="12"/>
          </p:nvPr>
        </p:nvSpPr>
        <p:spPr/>
        <p:txBody>
          <a:bodyPr/>
          <a:lstStyle/>
          <a:p>
            <a:fld id="{D113D036-35FF-47FB-A11F-1194D2A0F025}" type="slidenum">
              <a:rPr lang="en-US" smtClean="0"/>
              <a:t>6</a:t>
            </a:fld>
            <a:endParaRPr lang="en-US" dirty="0"/>
          </a:p>
        </p:txBody>
      </p:sp>
    </p:spTree>
    <p:extLst>
      <p:ext uri="{BB962C8B-B14F-4D97-AF65-F5344CB8AC3E}">
        <p14:creationId xmlns:p14="http://schemas.microsoft.com/office/powerpoint/2010/main" val="138571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7" name="Rectangle 6">
            <a:extLst>
              <a:ext uri="{FF2B5EF4-FFF2-40B4-BE49-F238E27FC236}">
                <a16:creationId xmlns:a16="http://schemas.microsoft.com/office/drawing/2014/main" id="{59BCFFC7-74FC-465E-B7AC-882E9114A27F}"/>
              </a:ext>
            </a:extLst>
          </p:cNvPr>
          <p:cNvSpPr>
            <a:spLocks noChangeArrowheads="1"/>
          </p:cNvSpPr>
          <p:nvPr/>
        </p:nvSpPr>
        <p:spPr bwMode="auto">
          <a:xfrm>
            <a:off x="8006085" y="1470990"/>
            <a:ext cx="3689091" cy="37776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0"/>
              </a:spcBef>
              <a:spcAft>
                <a:spcPts val="600"/>
              </a:spcAft>
            </a:pPr>
            <a:r>
              <a:rPr lang="en-US" altLang="en-US" sz="5400" kern="1200" dirty="0">
                <a:solidFill>
                  <a:schemeClr val="tx1"/>
                </a:solidFill>
                <a:latin typeface="+mj-lt"/>
                <a:ea typeface="+mj-ea"/>
                <a:cs typeface="+mj-cs"/>
              </a:rPr>
              <a:t>GET A GRIP. DON’T SLIP!</a:t>
            </a:r>
          </a:p>
        </p:txBody>
      </p:sp>
      <p:sp>
        <p:nvSpPr>
          <p:cNvPr id="74" name="Freeform: Shape 73">
            <a:extLst>
              <a:ext uri="{FF2B5EF4-FFF2-40B4-BE49-F238E27FC236}">
                <a16:creationId xmlns:a16="http://schemas.microsoft.com/office/drawing/2014/main" id="{4B874C19-9B23-4B12-823E-D67615A9B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43949" cy="6858000"/>
          </a:xfrm>
          <a:custGeom>
            <a:avLst/>
            <a:gdLst>
              <a:gd name="connsiteX0" fmla="*/ 956085 w 7743949"/>
              <a:gd name="connsiteY0" fmla="*/ 2071857 h 6858000"/>
              <a:gd name="connsiteX1" fmla="*/ 4999548 w 7743949"/>
              <a:gd name="connsiteY1" fmla="*/ 2071857 h 6858000"/>
              <a:gd name="connsiteX2" fmla="*/ 5619604 w 7743949"/>
              <a:gd name="connsiteY2" fmla="*/ 2437296 h 6858000"/>
              <a:gd name="connsiteX3" fmla="*/ 7645701 w 7743949"/>
              <a:gd name="connsiteY3" fmla="*/ 5926372 h 6858000"/>
              <a:gd name="connsiteX4" fmla="*/ 7645701 w 7743949"/>
              <a:gd name="connsiteY4" fmla="*/ 6639850 h 6858000"/>
              <a:gd name="connsiteX5" fmla="*/ 7538856 w 7743949"/>
              <a:gd name="connsiteY5" fmla="*/ 6823844 h 6858000"/>
              <a:gd name="connsiteX6" fmla="*/ 7519022 w 7743949"/>
              <a:gd name="connsiteY6" fmla="*/ 6858000 h 6858000"/>
              <a:gd name="connsiteX7" fmla="*/ 0 w 7743949"/>
              <a:gd name="connsiteY7" fmla="*/ 6858000 h 6858000"/>
              <a:gd name="connsiteX8" fmla="*/ 0 w 7743949"/>
              <a:gd name="connsiteY8" fmla="*/ 3003362 h 6858000"/>
              <a:gd name="connsiteX9" fmla="*/ 144017 w 7743949"/>
              <a:gd name="connsiteY9" fmla="*/ 2754282 h 6858000"/>
              <a:gd name="connsiteX10" fmla="*/ 327296 w 7743949"/>
              <a:gd name="connsiteY10" fmla="*/ 2437296 h 6858000"/>
              <a:gd name="connsiteX11" fmla="*/ 956085 w 7743949"/>
              <a:gd name="connsiteY11" fmla="*/ 2071857 h 6858000"/>
              <a:gd name="connsiteX12" fmla="*/ 6281397 w 7743949"/>
              <a:gd name="connsiteY12" fmla="*/ 1163923 h 6858000"/>
              <a:gd name="connsiteX13" fmla="*/ 7148441 w 7743949"/>
              <a:gd name="connsiteY13" fmla="*/ 1163923 h 6858000"/>
              <a:gd name="connsiteX14" fmla="*/ 7281401 w 7743949"/>
              <a:gd name="connsiteY14" fmla="*/ 1242285 h 6858000"/>
              <a:gd name="connsiteX15" fmla="*/ 7715859 w 7743949"/>
              <a:gd name="connsiteY15" fmla="*/ 1990451 h 6858000"/>
              <a:gd name="connsiteX16" fmla="*/ 7715859 w 7743949"/>
              <a:gd name="connsiteY16" fmla="*/ 2143443 h 6858000"/>
              <a:gd name="connsiteX17" fmla="*/ 7281401 w 7743949"/>
              <a:gd name="connsiteY17" fmla="*/ 2891610 h 6858000"/>
              <a:gd name="connsiteX18" fmla="*/ 7148441 w 7743949"/>
              <a:gd name="connsiteY18" fmla="*/ 2969971 h 6858000"/>
              <a:gd name="connsiteX19" fmla="*/ 6281397 w 7743949"/>
              <a:gd name="connsiteY19" fmla="*/ 2969971 h 6858000"/>
              <a:gd name="connsiteX20" fmla="*/ 6146565 w 7743949"/>
              <a:gd name="connsiteY20" fmla="*/ 2891610 h 6858000"/>
              <a:gd name="connsiteX21" fmla="*/ 5713979 w 7743949"/>
              <a:gd name="connsiteY21" fmla="*/ 2143443 h 6858000"/>
              <a:gd name="connsiteX22" fmla="*/ 5713979 w 7743949"/>
              <a:gd name="connsiteY22" fmla="*/ 1990451 h 6858000"/>
              <a:gd name="connsiteX23" fmla="*/ 6146565 w 7743949"/>
              <a:gd name="connsiteY23" fmla="*/ 1242285 h 6858000"/>
              <a:gd name="connsiteX24" fmla="*/ 6281397 w 7743949"/>
              <a:gd name="connsiteY24" fmla="*/ 1163923 h 6858000"/>
              <a:gd name="connsiteX25" fmla="*/ 0 w 7743949"/>
              <a:gd name="connsiteY25" fmla="*/ 0 h 6858000"/>
              <a:gd name="connsiteX26" fmla="*/ 6600525 w 7743949"/>
              <a:gd name="connsiteY26" fmla="*/ 0 h 6858000"/>
              <a:gd name="connsiteX27" fmla="*/ 6486618 w 7743949"/>
              <a:gd name="connsiteY27" fmla="*/ 196155 h 6858000"/>
              <a:gd name="connsiteX28" fmla="*/ 5677553 w 7743949"/>
              <a:gd name="connsiteY28" fmla="*/ 1589421 h 6858000"/>
              <a:gd name="connsiteX29" fmla="*/ 5057496 w 7743949"/>
              <a:gd name="connsiteY29" fmla="*/ 1954861 h 6858000"/>
              <a:gd name="connsiteX30" fmla="*/ 1014033 w 7743949"/>
              <a:gd name="connsiteY30" fmla="*/ 1954861 h 6858000"/>
              <a:gd name="connsiteX31" fmla="*/ 385244 w 7743949"/>
              <a:gd name="connsiteY31" fmla="*/ 1589421 h 6858000"/>
              <a:gd name="connsiteX32" fmla="*/ 69234 w 7743949"/>
              <a:gd name="connsiteY32" fmla="*/ 1042874 h 6858000"/>
              <a:gd name="connsiteX33" fmla="*/ 0 w 7743949"/>
              <a:gd name="connsiteY33" fmla="*/ 923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626" name="Rectangle 2">
            <a:extLst>
              <a:ext uri="{FF2B5EF4-FFF2-40B4-BE49-F238E27FC236}">
                <a16:creationId xmlns:a16="http://schemas.microsoft.com/office/drawing/2014/main" id="{9E1186FD-397E-45F4-89D1-0BAB36AA91AF}"/>
              </a:ext>
            </a:extLst>
          </p:cNvPr>
          <p:cNvSpPr>
            <a:spLocks noGrp="1" noChangeArrowheads="1"/>
          </p:cNvSpPr>
          <p:nvPr>
            <p:ph type="body" idx="4294967295"/>
          </p:nvPr>
        </p:nvSpPr>
        <p:spPr>
          <a:xfrm>
            <a:off x="496824" y="190500"/>
            <a:ext cx="5161026" cy="5976969"/>
          </a:xfrm>
        </p:spPr>
        <p:txBody>
          <a:bodyPr vert="horz" lIns="91440" tIns="45720" rIns="91440" bIns="45720" rtlCol="0">
            <a:normAutofit/>
          </a:bodyPr>
          <a:lstStyle/>
          <a:p>
            <a:pPr>
              <a:spcBef>
                <a:spcPct val="0"/>
              </a:spcBef>
              <a:spcAft>
                <a:spcPct val="25000"/>
              </a:spcAft>
            </a:pPr>
            <a:r>
              <a:rPr lang="en-US" altLang="en-US" sz="2400" dirty="0">
                <a:solidFill>
                  <a:schemeClr val="bg1"/>
                </a:solidFill>
              </a:rPr>
              <a:t>Maintain clear, tidy work areas. Report hazards promptly.</a:t>
            </a:r>
          </a:p>
          <a:p>
            <a:pPr>
              <a:spcBef>
                <a:spcPct val="0"/>
              </a:spcBef>
              <a:spcAft>
                <a:spcPct val="25000"/>
              </a:spcAft>
            </a:pPr>
            <a:r>
              <a:rPr lang="en-US" altLang="en-US" sz="2400" dirty="0">
                <a:solidFill>
                  <a:schemeClr val="bg1"/>
                </a:solidFill>
              </a:rPr>
              <a:t>Fix or ‘mark’ hazards such as small spills and cluttered walkways.</a:t>
            </a:r>
          </a:p>
          <a:p>
            <a:pPr>
              <a:spcBef>
                <a:spcPct val="0"/>
              </a:spcBef>
              <a:spcAft>
                <a:spcPct val="25000"/>
              </a:spcAft>
            </a:pPr>
            <a:endParaRPr lang="en-US" altLang="en-US" sz="2400" dirty="0">
              <a:solidFill>
                <a:schemeClr val="bg1"/>
              </a:solidFill>
            </a:endParaRPr>
          </a:p>
          <a:p>
            <a:pPr>
              <a:spcBef>
                <a:spcPct val="0"/>
              </a:spcBef>
              <a:spcAft>
                <a:spcPct val="25000"/>
              </a:spcAft>
            </a:pPr>
            <a:endParaRPr lang="en-US" altLang="en-US" sz="2400" dirty="0">
              <a:solidFill>
                <a:schemeClr val="bg1"/>
              </a:solidFill>
            </a:endParaRPr>
          </a:p>
          <a:p>
            <a:pPr>
              <a:spcBef>
                <a:spcPct val="0"/>
              </a:spcBef>
              <a:spcAft>
                <a:spcPct val="25000"/>
              </a:spcAft>
            </a:pPr>
            <a:r>
              <a:rPr lang="en-US" altLang="en-US" dirty="0">
                <a:solidFill>
                  <a:schemeClr val="bg1"/>
                </a:solidFill>
              </a:rPr>
              <a:t>Use caution when entering/exiting vehicles and equipment and when climbing and descending ladders</a:t>
            </a:r>
          </a:p>
          <a:p>
            <a:pPr>
              <a:spcBef>
                <a:spcPct val="0"/>
              </a:spcBef>
              <a:spcAft>
                <a:spcPct val="25000"/>
              </a:spcAft>
            </a:pPr>
            <a:r>
              <a:rPr lang="en-US" altLang="en-US" dirty="0">
                <a:solidFill>
                  <a:schemeClr val="bg1"/>
                </a:solidFill>
              </a:rPr>
              <a:t>Look where you are walking! Stop. Look. Listen.</a:t>
            </a:r>
          </a:p>
          <a:p>
            <a:pPr>
              <a:spcBef>
                <a:spcPct val="0"/>
              </a:spcBef>
              <a:spcAft>
                <a:spcPct val="25000"/>
              </a:spcAft>
            </a:pPr>
            <a:r>
              <a:rPr lang="en-US" altLang="en-US" dirty="0">
                <a:solidFill>
                  <a:schemeClr val="bg1"/>
                </a:solidFill>
              </a:rPr>
              <a:t>Use handrails when going up or down stairs.</a:t>
            </a:r>
          </a:p>
          <a:p>
            <a:pPr>
              <a:spcBef>
                <a:spcPct val="0"/>
              </a:spcBef>
              <a:spcAft>
                <a:spcPct val="25000"/>
              </a:spcAft>
            </a:pPr>
            <a:endParaRPr lang="en-US" altLang="en-US" sz="2400" dirty="0">
              <a:solidFill>
                <a:schemeClr val="bg1"/>
              </a:solidFill>
            </a:endParaRPr>
          </a:p>
          <a:p>
            <a:endParaRPr lang="en-US" altLang="en-US" sz="1700" dirty="0">
              <a:solidFill>
                <a:schemeClr val="bg1"/>
              </a:solidFill>
            </a:endParaRPr>
          </a:p>
          <a:p>
            <a:endParaRPr lang="en-US" altLang="en-US" sz="1700" dirty="0">
              <a:solidFill>
                <a:schemeClr val="bg1"/>
              </a:solidFill>
            </a:endParaRPr>
          </a:p>
        </p:txBody>
      </p:sp>
      <p:pic>
        <p:nvPicPr>
          <p:cNvPr id="2" name="Picture 1" descr="IAG-0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4656" y="6122781"/>
            <a:ext cx="907344" cy="735219"/>
          </a:xfrm>
          <a:prstGeom prst="rect">
            <a:avLst/>
          </a:prstGeom>
        </p:spPr>
      </p:pic>
      <p:sp>
        <p:nvSpPr>
          <p:cNvPr id="3" name="Slide Number Placeholder 2"/>
          <p:cNvSpPr>
            <a:spLocks noGrp="1"/>
          </p:cNvSpPr>
          <p:nvPr>
            <p:ph type="sldNum" sz="quarter" idx="12"/>
          </p:nvPr>
        </p:nvSpPr>
        <p:spPr/>
        <p:txBody>
          <a:bodyPr/>
          <a:lstStyle/>
          <a:p>
            <a:fld id="{D113D036-35FF-47FB-A11F-1194D2A0F025}" type="slidenum">
              <a:rPr lang="en-US" smtClean="0"/>
              <a:t>7</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677620B-C41A-4927-B6C9-D4DEDFD4503A}"/>
              </a:ext>
            </a:extLst>
          </p:cNvPr>
          <p:cNvPicPr>
            <a:picLocks noChangeAspect="1"/>
          </p:cNvPicPr>
          <p:nvPr/>
        </p:nvPicPr>
        <p:blipFill rotWithShape="1">
          <a:blip r:embed="rId3"/>
          <a:srcRect t="6884" r="1" b="14013"/>
          <a:stretch/>
        </p:blipFill>
        <p:spPr>
          <a:xfrm>
            <a:off x="3522468" y="10"/>
            <a:ext cx="8669532" cy="6857990"/>
          </a:xfrm>
          <a:prstGeom prst="rect">
            <a:avLst/>
          </a:prstGeom>
        </p:spPr>
      </p:pic>
      <p:sp>
        <p:nvSpPr>
          <p:cNvPr id="76" name="Rectangle 75">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FCD97588-B797-4D2D-AE95-05529A35874B}"/>
              </a:ext>
            </a:extLst>
          </p:cNvPr>
          <p:cNvSpPr/>
          <p:nvPr/>
        </p:nvSpPr>
        <p:spPr>
          <a:xfrm>
            <a:off x="371094" y="1161288"/>
            <a:ext cx="3438144" cy="1124712"/>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altLang="en-US" sz="2000" b="1" dirty="0">
              <a:latin typeface="+mj-lt"/>
              <a:ea typeface="+mj-ea"/>
              <a:cs typeface="+mj-cs"/>
            </a:endParaRPr>
          </a:p>
        </p:txBody>
      </p:sp>
      <p:sp>
        <p:nvSpPr>
          <p:cNvPr id="78" name="Rectangle 7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0" name="Rectangle 7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78" name="Rectangle 3">
            <a:extLst>
              <a:ext uri="{FF2B5EF4-FFF2-40B4-BE49-F238E27FC236}">
                <a16:creationId xmlns:a16="http://schemas.microsoft.com/office/drawing/2014/main" id="{4302B6B3-BCA1-4144-9146-D621D6131C08}"/>
              </a:ext>
            </a:extLst>
          </p:cNvPr>
          <p:cNvSpPr>
            <a:spLocks noGrp="1" noChangeArrowheads="1"/>
          </p:cNvSpPr>
          <p:nvPr>
            <p:ph type="body" idx="1"/>
          </p:nvPr>
        </p:nvSpPr>
        <p:spPr>
          <a:xfrm>
            <a:off x="371094" y="2718054"/>
            <a:ext cx="4410456" cy="3674228"/>
          </a:xfrm>
        </p:spPr>
        <p:txBody>
          <a:bodyPr vert="horz" lIns="91440" tIns="45720" rIns="91440" bIns="45720" rtlCol="0" anchor="t">
            <a:normAutofit/>
          </a:bodyPr>
          <a:lstStyle/>
          <a:p>
            <a:pPr>
              <a:spcBef>
                <a:spcPct val="0"/>
              </a:spcBef>
              <a:spcAft>
                <a:spcPct val="25000"/>
              </a:spcAft>
            </a:pPr>
            <a:r>
              <a:rPr lang="en-US" altLang="en-US" dirty="0"/>
              <a:t>Pay attention to your surroundings.</a:t>
            </a:r>
          </a:p>
          <a:p>
            <a:pPr>
              <a:spcBef>
                <a:spcPct val="0"/>
              </a:spcBef>
              <a:spcAft>
                <a:spcPct val="25000"/>
              </a:spcAft>
            </a:pPr>
            <a:r>
              <a:rPr lang="en-US" altLang="en-US" dirty="0"/>
              <a:t>Look where you are going when you walk .</a:t>
            </a:r>
          </a:p>
          <a:p>
            <a:pPr>
              <a:spcBef>
                <a:spcPct val="0"/>
              </a:spcBef>
              <a:spcAft>
                <a:spcPct val="25000"/>
              </a:spcAft>
            </a:pPr>
            <a:r>
              <a:rPr lang="en-US" altLang="en-US" dirty="0"/>
              <a:t>Do not engage in activities that distract your attention.</a:t>
            </a:r>
          </a:p>
          <a:p>
            <a:pPr>
              <a:spcBef>
                <a:spcPct val="0"/>
              </a:spcBef>
              <a:spcAft>
                <a:spcPct val="25000"/>
              </a:spcAft>
            </a:pPr>
            <a:r>
              <a:rPr lang="en-US" altLang="en-US" dirty="0"/>
              <a:t>Do not read, write, text, or dial while you are walking.</a:t>
            </a:r>
          </a:p>
          <a:p>
            <a:pPr>
              <a:spcAft>
                <a:spcPct val="25000"/>
              </a:spcAft>
            </a:pPr>
            <a:endParaRPr lang="en-US" altLang="en-US" sz="1700" dirty="0"/>
          </a:p>
        </p:txBody>
      </p:sp>
      <p:sp>
        <p:nvSpPr>
          <p:cNvPr id="24581" name="Rectangle 6">
            <a:extLst>
              <a:ext uri="{FF2B5EF4-FFF2-40B4-BE49-F238E27FC236}">
                <a16:creationId xmlns:a16="http://schemas.microsoft.com/office/drawing/2014/main" id="{FD54BE0B-3F3B-41D9-A5C4-D5B69B95FFD8}"/>
              </a:ext>
            </a:extLst>
          </p:cNvPr>
          <p:cNvSpPr>
            <a:spLocks noChangeArrowheads="1"/>
          </p:cNvSpPr>
          <p:nvPr/>
        </p:nvSpPr>
        <p:spPr bwMode="auto">
          <a:xfrm>
            <a:off x="524256" y="4767072"/>
            <a:ext cx="6594189" cy="16252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lnSpc>
                <a:spcPct val="90000"/>
              </a:lnSpc>
              <a:spcBef>
                <a:spcPct val="0"/>
              </a:spcBef>
              <a:spcAft>
                <a:spcPts val="600"/>
              </a:spcAft>
            </a:pPr>
            <a:endParaRPr lang="en-US" altLang="en-US" sz="3400">
              <a:solidFill>
                <a:srgbClr val="FFFFFF"/>
              </a:solidFill>
              <a:latin typeface="+mj-lt"/>
              <a:ea typeface="+mj-ea"/>
              <a:cs typeface="+mj-cs"/>
            </a:endParaRPr>
          </a:p>
        </p:txBody>
      </p:sp>
      <p:sp>
        <p:nvSpPr>
          <p:cNvPr id="24579" name="Text Box 6">
            <a:extLst>
              <a:ext uri="{FF2B5EF4-FFF2-40B4-BE49-F238E27FC236}">
                <a16:creationId xmlns:a16="http://schemas.microsoft.com/office/drawing/2014/main" id="{9605289C-6FA3-45E1-9865-6F75D699AAA7}"/>
              </a:ext>
            </a:extLst>
          </p:cNvPr>
          <p:cNvSpPr txBox="1">
            <a:spLocks noChangeArrowheads="1"/>
          </p:cNvSpPr>
          <p:nvPr/>
        </p:nvSpPr>
        <p:spPr bwMode="auto">
          <a:xfrm>
            <a:off x="2362200" y="5486400"/>
            <a:ext cx="29718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50000"/>
              </a:spcBef>
            </a:pPr>
            <a:endParaRPr lang="en-US" altLang="en-US"/>
          </a:p>
        </p:txBody>
      </p:sp>
      <p:pic>
        <p:nvPicPr>
          <p:cNvPr id="4" name="Picture 3" descr="IAG-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1664" y="6120356"/>
            <a:ext cx="910336" cy="737644"/>
          </a:xfrm>
          <a:prstGeom prst="rect">
            <a:avLst/>
          </a:prstGeom>
        </p:spPr>
      </p:pic>
      <p:sp>
        <p:nvSpPr>
          <p:cNvPr id="5" name="TextBox 4">
            <a:extLst>
              <a:ext uri="{FF2B5EF4-FFF2-40B4-BE49-F238E27FC236}">
                <a16:creationId xmlns:a16="http://schemas.microsoft.com/office/drawing/2014/main" id="{5F008D85-1F4D-4A94-8C8E-7A96AD9D1B40}"/>
              </a:ext>
            </a:extLst>
          </p:cNvPr>
          <p:cNvSpPr txBox="1"/>
          <p:nvPr/>
        </p:nvSpPr>
        <p:spPr>
          <a:xfrm>
            <a:off x="371094" y="1161288"/>
            <a:ext cx="3848100" cy="1200329"/>
          </a:xfrm>
          <a:prstGeom prst="rect">
            <a:avLst/>
          </a:prstGeom>
          <a:noFill/>
        </p:spPr>
        <p:txBody>
          <a:bodyPr wrap="square" rtlCol="0">
            <a:spAutoFit/>
          </a:bodyPr>
          <a:lstStyle/>
          <a:p>
            <a:pPr algn="ctr"/>
            <a:r>
              <a:rPr lang="en-US" sz="2400" dirty="0"/>
              <a:t>REPEATING AN UNSAFE BEHAVIOR IS NOT A MISTAKE. IT IS A DECISION.</a:t>
            </a:r>
          </a:p>
        </p:txBody>
      </p:sp>
      <p:sp>
        <p:nvSpPr>
          <p:cNvPr id="6" name="Slide Number Placeholder 5"/>
          <p:cNvSpPr>
            <a:spLocks noGrp="1"/>
          </p:cNvSpPr>
          <p:nvPr>
            <p:ph type="sldNum" sz="quarter" idx="12"/>
          </p:nvPr>
        </p:nvSpPr>
        <p:spPr/>
        <p:txBody>
          <a:bodyPr/>
          <a:lstStyle/>
          <a:p>
            <a:fld id="{D113D036-35FF-47FB-A11F-1194D2A0F025}" type="slidenum">
              <a:rPr lang="en-US" smtClean="0"/>
              <a:t>8</a:t>
            </a:fld>
            <a:endParaRPr lang="en-US" dirty="0"/>
          </a:p>
        </p:txBody>
      </p:sp>
    </p:spTree>
    <p:extLst>
      <p:ext uri="{BB962C8B-B14F-4D97-AF65-F5344CB8AC3E}">
        <p14:creationId xmlns:p14="http://schemas.microsoft.com/office/powerpoint/2010/main" val="805396672"/>
      </p:ext>
    </p:extLst>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8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14" name="Title 13">
            <a:extLst>
              <a:ext uri="{FF2B5EF4-FFF2-40B4-BE49-F238E27FC236}">
                <a16:creationId xmlns:a16="http://schemas.microsoft.com/office/drawing/2014/main" id="{22C6854B-4D59-40B0-BA50-CBBC66999C82}"/>
              </a:ext>
            </a:extLst>
          </p:cNvPr>
          <p:cNvSpPr>
            <a:spLocks noGrp="1"/>
          </p:cNvSpPr>
          <p:nvPr>
            <p:ph type="title"/>
          </p:nvPr>
        </p:nvSpPr>
        <p:spPr>
          <a:xfrm>
            <a:off x="888630" y="4563895"/>
            <a:ext cx="5109005" cy="1777829"/>
          </a:xfrm>
        </p:spPr>
        <p:txBody>
          <a:bodyPr vert="horz" lIns="91440" tIns="45720" rIns="91440" bIns="45720" rtlCol="0" anchor="ctr">
            <a:normAutofit/>
          </a:bodyPr>
          <a:lstStyle/>
          <a:p>
            <a:pPr algn="r"/>
            <a:r>
              <a:rPr lang="en-US" sz="3400" b="1" kern="1200" dirty="0">
                <a:latin typeface="+mj-lt"/>
                <a:ea typeface="+mj-ea"/>
                <a:cs typeface="+mj-cs"/>
              </a:rPr>
              <a:t>DRIVER WAS FUELING BUS.                  </a:t>
            </a:r>
            <a:br>
              <a:rPr lang="en-US" sz="3400" b="1" kern="1200" dirty="0">
                <a:latin typeface="+mj-lt"/>
                <a:ea typeface="+mj-ea"/>
                <a:cs typeface="+mj-cs"/>
              </a:rPr>
            </a:br>
            <a:r>
              <a:rPr lang="en-US" sz="3400" b="1" kern="1200" dirty="0">
                <a:latin typeface="+mj-lt"/>
                <a:ea typeface="+mj-ea"/>
                <a:cs typeface="+mj-cs"/>
              </a:rPr>
              <a:t>TRIPPED OVER FUEL HOSE.</a:t>
            </a:r>
          </a:p>
        </p:txBody>
      </p:sp>
      <p:pic>
        <p:nvPicPr>
          <p:cNvPr id="13" name="Content Placeholder 12">
            <a:extLst>
              <a:ext uri="{FF2B5EF4-FFF2-40B4-BE49-F238E27FC236}">
                <a16:creationId xmlns:a16="http://schemas.microsoft.com/office/drawing/2014/main" id="{3FB96D54-E039-4AC8-8C4D-156B9935CB48}"/>
              </a:ext>
            </a:extLst>
          </p:cNvPr>
          <p:cNvPicPr>
            <a:picLocks noChangeAspect="1"/>
          </p:cNvPicPr>
          <p:nvPr/>
        </p:nvPicPr>
        <p:blipFill rotWithShape="1">
          <a:blip r:embed="rId3">
            <a:extLst>
              <a:ext uri="{28A0092B-C50C-407E-A947-70E740481C1C}">
                <a14:useLocalDpi xmlns:a14="http://schemas.microsoft.com/office/drawing/2010/main" val="0"/>
              </a:ext>
            </a:extLst>
          </a:blip>
          <a:srcRect t="2757" b="2757"/>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11" name="Content Placeholder 10">
            <a:extLst>
              <a:ext uri="{FF2B5EF4-FFF2-40B4-BE49-F238E27FC236}">
                <a16:creationId xmlns:a16="http://schemas.microsoft.com/office/drawing/2014/main" id="{AC65BAD0-CB69-489E-8966-40CD2BFF91D4}"/>
              </a:ext>
            </a:extLst>
          </p:cNvPr>
          <p:cNvPicPr>
            <a:picLocks noChangeAspect="1"/>
          </p:cNvPicPr>
          <p:nvPr/>
        </p:nvPicPr>
        <p:blipFill rotWithShape="1">
          <a:blip r:embed="rId4">
            <a:extLst>
              <a:ext uri="{28A0092B-C50C-407E-A947-70E740481C1C}">
                <a14:useLocalDpi xmlns:a14="http://schemas.microsoft.com/office/drawing/2010/main" val="0"/>
              </a:ext>
            </a:extLst>
          </a:blip>
          <a:srcRect t="40870" r="-1" b="16782"/>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2" name="Slide Number Placeholder 1"/>
          <p:cNvSpPr>
            <a:spLocks noGrp="1"/>
          </p:cNvSpPr>
          <p:nvPr>
            <p:ph type="sldNum" sz="quarter" idx="12"/>
          </p:nvPr>
        </p:nvSpPr>
        <p:spPr/>
        <p:txBody>
          <a:bodyPr/>
          <a:lstStyle/>
          <a:p>
            <a:fld id="{D113D036-35FF-47FB-A11F-1194D2A0F025}" type="slidenum">
              <a:rPr lang="en-US" smtClean="0"/>
              <a:t>9</a:t>
            </a:fld>
            <a:endParaRPr lang="en-US" dirty="0"/>
          </a:p>
        </p:txBody>
      </p:sp>
    </p:spTree>
    <p:extLst>
      <p:ext uri="{BB962C8B-B14F-4D97-AF65-F5344CB8AC3E}">
        <p14:creationId xmlns:p14="http://schemas.microsoft.com/office/powerpoint/2010/main" val="271429579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2179</Words>
  <Application>Microsoft Office PowerPoint</Application>
  <PresentationFormat>Widescreen</PresentationFormat>
  <Paragraphs>311</Paragraphs>
  <Slides>23</Slides>
  <Notes>23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Lucida Sans</vt:lpstr>
      <vt:lpstr>Times New Roman</vt:lpstr>
      <vt:lpstr>Verdana</vt:lpstr>
      <vt:lpstr>Office Theme</vt:lpstr>
      <vt:lpstr>PowerPoint Presentation</vt:lpstr>
      <vt:lpstr>The Best that We Can Be</vt:lpstr>
      <vt:lpstr>You have proven it works.   You are working it!</vt:lpstr>
      <vt:lpstr>PowerPoint Presentation</vt:lpstr>
      <vt:lpstr>PowerPoint Presentation</vt:lpstr>
      <vt:lpstr>PowerPoint Presentation</vt:lpstr>
      <vt:lpstr>PowerPoint Presentation</vt:lpstr>
      <vt:lpstr>PowerPoint Presentation</vt:lpstr>
      <vt:lpstr>DRIVER WAS FUELING BUS.                   TRIPPED OVER FUEL HOSE.</vt:lpstr>
      <vt:lpstr>3  POINTS  OF CONTACT</vt:lpstr>
      <vt:lpstr>Safe Methods Matter Every Time</vt:lpstr>
      <vt:lpstr>Distractions Not Paying Close Attention</vt:lpstr>
      <vt:lpstr>Distracted drivers, including those who text and drive, often drift outside their lanes.   If another vehicle occupies the space in the lane they drift into, distracted drivers can cause a sideswipe collision.</vt:lpstr>
      <vt:lpstr>MAKE IT A HABIT TO STAY ALERT. CHECK YOUR BLINDSPOTS. DRIVE SAFETY.</vt:lpstr>
      <vt:lpstr>Distracted Drivers  Cause 25% of All Crashes </vt:lpstr>
      <vt:lpstr>What Was the End Result for This Driver?</vt:lpstr>
      <vt:lpstr>THE BLIND SPOT SIDESWIPE</vt:lpstr>
      <vt:lpstr>PowerPoint Presentation</vt:lpstr>
      <vt:lpstr>PowerPoint Presentation</vt:lpstr>
      <vt:lpstr>Driver Behavior Can Predict Some Crashes</vt:lpstr>
      <vt:lpstr>PowerPoint Presentation</vt:lpstr>
      <vt:lpstr>Pay Attention to Habits</vt:lpstr>
      <vt:lpstr>Wrap Up!  WALK THE TALK.  DRIVE SAFETY.  Everyday.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Zoe Robinette</dc:creator>
  <cp:lastModifiedBy>Zoe Robinette</cp:lastModifiedBy>
  <cp:revision>5</cp:revision>
  <cp:lastPrinted>2020-02-24T16:34:16Z</cp:lastPrinted>
  <dcterms:created xsi:type="dcterms:W3CDTF">2020-02-24T16:26:11Z</dcterms:created>
  <dcterms:modified xsi:type="dcterms:W3CDTF">2020-02-24T19:32:32Z</dcterms:modified>
</cp:coreProperties>
</file>